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9" r:id="rId2"/>
    <p:sldId id="615" r:id="rId3"/>
    <p:sldId id="616" r:id="rId4"/>
    <p:sldId id="618" r:id="rId5"/>
    <p:sldId id="617" r:id="rId6"/>
    <p:sldId id="620" r:id="rId7"/>
    <p:sldId id="619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9" r:id="rId16"/>
    <p:sldId id="630" r:id="rId17"/>
    <p:sldId id="631" r:id="rId18"/>
    <p:sldId id="632" r:id="rId19"/>
    <p:sldId id="633" r:id="rId20"/>
    <p:sldId id="634" r:id="rId21"/>
    <p:sldId id="635" r:id="rId22"/>
    <p:sldId id="637" r:id="rId23"/>
    <p:sldId id="636" r:id="rId24"/>
    <p:sldId id="63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626"/>
    <a:srgbClr val="FF00FF"/>
    <a:srgbClr val="FFCCFF"/>
    <a:srgbClr val="E2A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8D6-6CF0-47DA-AEAE-5C29439888FC}" type="datetimeFigureOut">
              <a:rPr lang="pt-BR" smtClean="0"/>
              <a:pPr/>
              <a:t>10/24/16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082F-7E44-494B-A9A7-8E35A1A0E25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866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A26A-5358-4F39-B973-351CF9D482E6}" type="datetimeFigureOut">
              <a:rPr lang="pt-BR" smtClean="0"/>
              <a:pPr/>
              <a:t>10/24/16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6929-0E45-49D6-9A7D-E0428F18B67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7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387"/>
            <a:ext cx="2592288" cy="6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762750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53400" y="647700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u="sng" noProof="0" dirty="0" smtClean="0">
                <a:latin typeface="+mj-lt"/>
              </a:rPr>
              <a:t>Computação Eletrônica</a:t>
            </a:r>
            <a:r>
              <a:rPr lang="pt-BR" noProof="0" dirty="0" smtClean="0">
                <a:latin typeface="+mj-lt"/>
              </a:rPr>
              <a:t/>
            </a:r>
            <a:br>
              <a:rPr lang="pt-BR" noProof="0" dirty="0" smtClean="0">
                <a:latin typeface="+mj-lt"/>
              </a:rPr>
            </a:br>
            <a:r>
              <a:rPr lang="pt-BR" noProof="0" dirty="0" smtClean="0">
                <a:latin typeface="+mj-lt"/>
              </a:rPr>
              <a:t/>
            </a:r>
            <a:br>
              <a:rPr lang="pt-BR" noProof="0" dirty="0" smtClean="0">
                <a:latin typeface="+mj-lt"/>
              </a:rPr>
            </a:br>
            <a:r>
              <a:rPr lang="pt-BR" noProof="0" dirty="0" smtClean="0">
                <a:latin typeface="+mj-lt"/>
              </a:rPr>
              <a:t>Aula 08 – Estruturas de Dados</a:t>
            </a:r>
            <a:endParaRPr lang="pt-BR" sz="3600" noProof="0" dirty="0">
              <a:latin typeface="+mj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62000" y="4114800"/>
            <a:ext cx="6400800" cy="148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 smtClean="0">
                <a:latin typeface="+mj-lt"/>
              </a:rPr>
              <a:t>Prof</a:t>
            </a:r>
            <a:r>
              <a:rPr lang="pt-BR" dirty="0" smtClean="0">
                <a:latin typeface="+mj-lt"/>
              </a:rPr>
              <a:t>: Luciano Barbosa</a:t>
            </a:r>
          </a:p>
          <a:p>
            <a:r>
              <a:rPr lang="pt-BR" dirty="0" smtClean="0">
                <a:latin typeface="+mj-lt"/>
              </a:rPr>
              <a:t>(Slides adaptados do Prof. </a:t>
            </a:r>
            <a:r>
              <a:rPr lang="pt-BR" dirty="0" err="1" smtClean="0">
                <a:latin typeface="+mj-lt"/>
              </a:rPr>
              <a:t>Hansenclever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Bassani</a:t>
            </a:r>
            <a:r>
              <a:rPr lang="pt-BR" dirty="0" smtClean="0">
                <a:latin typeface="+mj-lt"/>
              </a:rPr>
              <a:t>)</a:t>
            </a:r>
          </a:p>
          <a:p>
            <a:r>
              <a:rPr lang="pt-BR" dirty="0" smtClean="0">
                <a:latin typeface="+mj-lt"/>
              </a:rPr>
              <a:t>Site da disciplina: </a:t>
            </a:r>
            <a:r>
              <a:rPr lang="pt-BR" dirty="0" err="1" smtClean="0">
                <a:latin typeface="+mj-lt"/>
              </a:rPr>
              <a:t>www.cin.ufpe.br</a:t>
            </a:r>
            <a:r>
              <a:rPr lang="pt-BR" dirty="0" smtClean="0">
                <a:latin typeface="+mj-lt"/>
              </a:rPr>
              <a:t>/~</a:t>
            </a:r>
            <a:r>
              <a:rPr lang="pt-BR" dirty="0" err="1" smtClean="0">
                <a:latin typeface="+mj-lt"/>
              </a:rPr>
              <a:t>hfb</a:t>
            </a:r>
            <a:r>
              <a:rPr lang="pt-BR" dirty="0" smtClean="0">
                <a:latin typeface="+mj-lt"/>
              </a:rPr>
              <a:t>/</a:t>
            </a:r>
            <a:r>
              <a:rPr lang="pt-BR" dirty="0" err="1" smtClean="0">
                <a:latin typeface="+mj-lt"/>
              </a:rPr>
              <a:t>ce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Declarar um Tipo Estruturado?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Fora </a:t>
            </a:r>
            <a:r>
              <a:rPr lang="pt-BR" dirty="0" smtClean="0"/>
              <a:t>das funções</a:t>
            </a:r>
          </a:p>
          <a:p>
            <a:pPr lvl="1"/>
            <a:r>
              <a:rPr lang="pt-BR" dirty="0" smtClean="0"/>
              <a:t>Escopo da declaração engloba todas as funções no mesmo arquivo </a:t>
            </a:r>
            <a:r>
              <a:rPr lang="pt-BR" dirty="0" smtClean="0"/>
              <a:t>fonte</a:t>
            </a:r>
            <a:endParaRPr lang="pt-BR" dirty="0" smtClean="0"/>
          </a:p>
          <a:p>
            <a:r>
              <a:rPr lang="pt-BR" dirty="0"/>
              <a:t>D</a:t>
            </a:r>
            <a:r>
              <a:rPr lang="pt-BR" dirty="0" smtClean="0"/>
              <a:t>entro </a:t>
            </a:r>
            <a:r>
              <a:rPr lang="pt-BR" dirty="0" smtClean="0"/>
              <a:t>de </a:t>
            </a:r>
            <a:r>
              <a:rPr lang="pt-BR" dirty="0" smtClean="0"/>
              <a:t>funções</a:t>
            </a:r>
            <a:endParaRPr lang="pt-BR" dirty="0" smtClean="0"/>
          </a:p>
          <a:p>
            <a:pPr lvl="1"/>
            <a:r>
              <a:rPr lang="pt-BR" dirty="0" smtClean="0"/>
              <a:t>Neste caso, escopo do tipo estruturado é na </a:t>
            </a:r>
            <a:r>
              <a:rPr lang="pt-BR" dirty="0" smtClean="0"/>
              <a:t>função</a:t>
            </a:r>
            <a:endParaRPr lang="pt-BR" dirty="0" smtClean="0"/>
          </a:p>
          <a:p>
            <a:r>
              <a:rPr lang="pt-BR" dirty="0" smtClean="0"/>
              <a:t>Há outras formas de declarar estruturas e variáveis. Ex.: 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114800"/>
            <a:ext cx="270350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1" y="4114800"/>
            <a:ext cx="2667000" cy="187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6629400" y="4572000"/>
            <a:ext cx="205740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err="1" smtClean="0">
                <a:solidFill>
                  <a:schemeClr val="bg1"/>
                </a:solidFill>
              </a:rPr>
              <a:t>Obs</a:t>
            </a:r>
            <a:r>
              <a:rPr lang="pt-BR" b="1" dirty="0" smtClean="0">
                <a:solidFill>
                  <a:schemeClr val="bg1"/>
                </a:solidFill>
              </a:rPr>
              <a:t>: Com estas formas, perde-se em legibilidade.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Inicializando Variáveis de Tipos</a:t>
            </a:r>
            <a:br>
              <a:rPr lang="pt-BR" dirty="0" smtClean="0"/>
            </a:br>
            <a:r>
              <a:rPr lang="pt-BR" dirty="0" smtClean="0"/>
              <a:t>Estruturados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strutura </a:t>
            </a:r>
            <a:r>
              <a:rPr lang="pt-BR" dirty="0" smtClean="0"/>
              <a:t>com o auxílio do abre-fecha chaves (“{” e “}”):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667000"/>
            <a:ext cx="4876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5943600" y="5181600"/>
            <a:ext cx="205740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Deve-se inicializar os membros na ordem correta!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Atribuição de Estruturas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ode ser atribuída a outra variável deste mesmo tipo: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95600"/>
            <a:ext cx="55626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upo 10"/>
          <p:cNvGrpSpPr/>
          <p:nvPr/>
        </p:nvGrpSpPr>
        <p:grpSpPr>
          <a:xfrm>
            <a:off x="3429000" y="5181601"/>
            <a:ext cx="4495800" cy="1075729"/>
            <a:chOff x="3429000" y="5181601"/>
            <a:chExt cx="4495800" cy="1075729"/>
          </a:xfrm>
        </p:grpSpPr>
        <p:sp>
          <p:nvSpPr>
            <p:cNvPr id="7" name="Retângulo 6"/>
            <p:cNvSpPr/>
            <p:nvPr/>
          </p:nvSpPr>
          <p:spPr>
            <a:xfrm>
              <a:off x="5867400" y="5334000"/>
              <a:ext cx="2057400" cy="92333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Atribuição da</a:t>
              </a:r>
            </a:p>
            <a:p>
              <a:r>
                <a:rPr lang="pt-BR" b="1" dirty="0" smtClean="0">
                  <a:solidFill>
                    <a:schemeClr val="bg1"/>
                  </a:solidFill>
                </a:rPr>
                <a:t>estrutura contida</a:t>
              </a:r>
            </a:p>
            <a:p>
              <a:r>
                <a:rPr lang="pt-BR" b="1" dirty="0" smtClean="0">
                  <a:solidFill>
                    <a:schemeClr val="bg1"/>
                  </a:solidFill>
                </a:rPr>
                <a:t>em p2 para p1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>
              <a:off x="3429000" y="5181601"/>
              <a:ext cx="2438400" cy="6140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Atribuição de Estruturas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 smtClean="0"/>
              <a:t>A inicialização de uma estrutura deve ser feita no ato de sua declaração: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19400"/>
            <a:ext cx="33242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upo 10"/>
          <p:cNvGrpSpPr/>
          <p:nvPr/>
        </p:nvGrpSpPr>
        <p:grpSpPr>
          <a:xfrm>
            <a:off x="4572000" y="5334000"/>
            <a:ext cx="3352800" cy="369332"/>
            <a:chOff x="4572000" y="5334000"/>
            <a:chExt cx="3352800" cy="369332"/>
          </a:xfrm>
        </p:grpSpPr>
        <p:sp>
          <p:nvSpPr>
            <p:cNvPr id="7" name="Retângulo 6"/>
            <p:cNvSpPr/>
            <p:nvPr/>
          </p:nvSpPr>
          <p:spPr>
            <a:xfrm>
              <a:off x="5867400" y="5334000"/>
              <a:ext cx="2057400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Errado!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>
              <a:off x="4572000" y="5410202"/>
              <a:ext cx="1295400" cy="1084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3" y="2438400"/>
            <a:ext cx="74961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Operações com Estruturas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 smtClean="0"/>
              <a:t>Como escrever um programa que imprime a soma das coordenadas de dois pontos? </a:t>
            </a:r>
            <a:endParaRPr lang="pt-BR" dirty="0"/>
          </a:p>
        </p:txBody>
      </p:sp>
      <p:grpSp>
        <p:nvGrpSpPr>
          <p:cNvPr id="2" name="Grupo 10"/>
          <p:cNvGrpSpPr/>
          <p:nvPr/>
        </p:nvGrpSpPr>
        <p:grpSpPr>
          <a:xfrm>
            <a:off x="3352800" y="4572000"/>
            <a:ext cx="5334000" cy="923330"/>
            <a:chOff x="3352800" y="4572000"/>
            <a:chExt cx="5334000" cy="923330"/>
          </a:xfrm>
        </p:grpSpPr>
        <p:sp>
          <p:nvSpPr>
            <p:cNvPr id="7" name="Retângulo 6"/>
            <p:cNvSpPr/>
            <p:nvPr/>
          </p:nvSpPr>
          <p:spPr>
            <a:xfrm>
              <a:off x="6248400" y="4572000"/>
              <a:ext cx="2438400" cy="92333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Errado!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Não podemos somar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estruturas inteiras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 flipV="1">
              <a:off x="3352800" y="5033664"/>
              <a:ext cx="2895600" cy="45273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74961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Operações com Estruturas</a:t>
            </a:r>
            <a:endParaRPr lang="pt-BR" alt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 smtClean="0"/>
              <a:t>Como escrever um programa que imprime a soma das coordenadas de dois pontos? </a:t>
            </a:r>
            <a:endParaRPr lang="pt-BR" dirty="0"/>
          </a:p>
        </p:txBody>
      </p:sp>
      <p:grpSp>
        <p:nvGrpSpPr>
          <p:cNvPr id="2" name="Grupo 10"/>
          <p:cNvGrpSpPr/>
          <p:nvPr/>
        </p:nvGrpSpPr>
        <p:grpSpPr>
          <a:xfrm>
            <a:off x="4114800" y="4648200"/>
            <a:ext cx="3810000" cy="923330"/>
            <a:chOff x="4114800" y="4648200"/>
            <a:chExt cx="3810000" cy="923330"/>
          </a:xfrm>
        </p:grpSpPr>
        <p:sp>
          <p:nvSpPr>
            <p:cNvPr id="7" name="Retângulo 6"/>
            <p:cNvSpPr/>
            <p:nvPr/>
          </p:nvSpPr>
          <p:spPr>
            <a:xfrm>
              <a:off x="5867400" y="4648200"/>
              <a:ext cx="2057400" cy="92333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Certo!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Temos que atuar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membro a membro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 flipV="1">
              <a:off x="4114800" y="5109864"/>
              <a:ext cx="1752600" cy="45273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>
                <a:solidFill>
                  <a:schemeClr val="tx2"/>
                </a:solidFill>
              </a:rPr>
              <a:t>typedef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ermite </a:t>
            </a:r>
            <a:r>
              <a:rPr lang="pt-BR" dirty="0" smtClean="0"/>
              <a:t>criar novos nomes para tipos </a:t>
            </a:r>
            <a:r>
              <a:rPr lang="pt-BR" dirty="0" smtClean="0"/>
              <a:t>existentes</a:t>
            </a:r>
            <a:endParaRPr lang="pt-BR" dirty="0" smtClean="0"/>
          </a:p>
          <a:p>
            <a:r>
              <a:rPr lang="pt-BR" dirty="0" smtClean="0"/>
              <a:t>Ú</a:t>
            </a:r>
            <a:r>
              <a:rPr lang="pt-BR" dirty="0" smtClean="0"/>
              <a:t>til </a:t>
            </a:r>
            <a:r>
              <a:rPr lang="pt-BR" dirty="0" smtClean="0"/>
              <a:t>para abreviar nomes de tipos ou tipos complexos</a:t>
            </a:r>
          </a:p>
          <a:p>
            <a:r>
              <a:rPr lang="pt-BR" dirty="0" smtClean="0"/>
              <a:t>Forma Geral:</a:t>
            </a:r>
          </a:p>
          <a:p>
            <a:pPr algn="ctr">
              <a:buNone/>
            </a:pPr>
            <a:r>
              <a:rPr lang="pt-BR" b="1" dirty="0" err="1" smtClean="0">
                <a:solidFill>
                  <a:schemeClr val="tx2"/>
                </a:solidFill>
              </a:rPr>
              <a:t>typedef</a:t>
            </a:r>
            <a:r>
              <a:rPr lang="pt-BR" b="1" dirty="0" smtClean="0">
                <a:solidFill>
                  <a:schemeClr val="tx2"/>
                </a:solidFill>
              </a:rPr>
              <a:t>  </a:t>
            </a:r>
            <a:r>
              <a:rPr lang="pt-BR" b="1" dirty="0" smtClean="0"/>
              <a:t> </a:t>
            </a:r>
            <a:r>
              <a:rPr lang="pt-BR" dirty="0" err="1" smtClean="0">
                <a:solidFill>
                  <a:schemeClr val="tx1"/>
                </a:solidFill>
              </a:rPr>
              <a:t>tipo_existente</a:t>
            </a:r>
            <a:r>
              <a:rPr lang="pt-BR" dirty="0" smtClean="0"/>
              <a:t>   </a:t>
            </a:r>
            <a:r>
              <a:rPr lang="pt-BR" dirty="0" err="1" smtClean="0">
                <a:solidFill>
                  <a:schemeClr val="tx1"/>
                </a:solidFill>
              </a:rPr>
              <a:t>novo_nome</a:t>
            </a:r>
            <a:r>
              <a:rPr lang="pt-BR" dirty="0" smtClean="0">
                <a:solidFill>
                  <a:srgbClr val="FF0000"/>
                </a:solidFill>
              </a:rPr>
              <a:t>;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Ex.: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Define a palavra “</a:t>
            </a:r>
            <a:r>
              <a:rPr lang="pt-BR" dirty="0" err="1" smtClean="0">
                <a:solidFill>
                  <a:schemeClr val="tx1"/>
                </a:solidFill>
              </a:rPr>
              <a:t>uint</a:t>
            </a:r>
            <a:r>
              <a:rPr lang="pt-BR" dirty="0" smtClean="0"/>
              <a:t>” como sendo um novo tipo, </a:t>
            </a:r>
            <a:r>
              <a:rPr lang="pt-BR" smtClean="0"/>
              <a:t>novo nome do </a:t>
            </a:r>
            <a:r>
              <a:rPr lang="pt-BR" dirty="0" smtClean="0"/>
              <a:t>tipo “</a:t>
            </a:r>
            <a:r>
              <a:rPr lang="pt-BR" dirty="0" err="1" smtClean="0">
                <a:solidFill>
                  <a:schemeClr val="tx2"/>
                </a:solidFill>
              </a:rPr>
              <a:t>unsigned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int</a:t>
            </a:r>
            <a:r>
              <a:rPr lang="pt-BR" dirty="0" smtClean="0"/>
              <a:t>”;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0"/>
            <a:ext cx="558437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>
                <a:solidFill>
                  <a:schemeClr val="tx2"/>
                </a:solidFill>
              </a:rPr>
              <a:t>typedef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37113"/>
          </a:xfrm>
        </p:spPr>
        <p:txBody>
          <a:bodyPr/>
          <a:lstStyle/>
          <a:p>
            <a:r>
              <a:rPr lang="pt-BR" dirty="0" smtClean="0"/>
              <a:t>Muito útil para evitar a necessidade de utilizar a palavra “</a:t>
            </a:r>
            <a:r>
              <a:rPr lang="pt-BR" dirty="0" err="1" smtClean="0">
                <a:solidFill>
                  <a:schemeClr val="tx2"/>
                </a:solidFill>
              </a:rPr>
              <a:t>struct</a:t>
            </a:r>
            <a:r>
              <a:rPr lang="pt-BR" dirty="0" smtClean="0"/>
              <a:t>” nas declarações de variáveis tipo estrutura: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8"/>
            <a:r>
              <a:rPr lang="pt-BR" dirty="0" smtClean="0"/>
              <a:t>    ou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90800"/>
            <a:ext cx="41433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90800"/>
            <a:ext cx="40195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Passagem de Estruturas para Funções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315200" cy="434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upo 21"/>
          <p:cNvGrpSpPr/>
          <p:nvPr/>
        </p:nvGrpSpPr>
        <p:grpSpPr>
          <a:xfrm>
            <a:off x="3886200" y="4191000"/>
            <a:ext cx="4038600" cy="1752599"/>
            <a:chOff x="3886200" y="4191000"/>
            <a:chExt cx="4038600" cy="1752599"/>
          </a:xfrm>
        </p:grpSpPr>
        <p:grpSp>
          <p:nvGrpSpPr>
            <p:cNvPr id="11" name="Grupo 10"/>
            <p:cNvGrpSpPr/>
            <p:nvPr/>
          </p:nvGrpSpPr>
          <p:grpSpPr>
            <a:xfrm>
              <a:off x="3886200" y="4876800"/>
              <a:ext cx="4038600" cy="1066799"/>
              <a:chOff x="1066800" y="6248400"/>
              <a:chExt cx="4038600" cy="1066799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2362200" y="6248400"/>
                <a:ext cx="2743200" cy="92333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A passagem será feita por valor, resultando em uma cópia de p1 para p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Forma 12"/>
              <p:cNvCxnSpPr>
                <a:stCxn id="12" idx="1"/>
              </p:cNvCxnSpPr>
              <p:nvPr/>
            </p:nvCxnSpPr>
            <p:spPr>
              <a:xfrm rot="10800000" flipV="1">
                <a:off x="1066800" y="6710064"/>
                <a:ext cx="1295400" cy="605135"/>
              </a:xfrm>
              <a:prstGeom prst="bentConnector3">
                <a:avLst>
                  <a:gd name="adj1" fmla="val 29529"/>
                </a:avLst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Forma 20"/>
            <p:cNvCxnSpPr>
              <a:stCxn id="12" idx="0"/>
            </p:cNvCxnSpPr>
            <p:nvPr/>
          </p:nvCxnSpPr>
          <p:spPr>
            <a:xfrm rot="16200000" flipV="1">
              <a:off x="5372100" y="3695700"/>
              <a:ext cx="685800" cy="1676400"/>
            </a:xfrm>
            <a:prstGeom prst="bentConnector2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170513"/>
          </a:xfrm>
        </p:spPr>
        <p:txBody>
          <a:bodyPr/>
          <a:lstStyle/>
          <a:p>
            <a:r>
              <a:rPr lang="pt-BR" dirty="0" smtClean="0"/>
              <a:t>Uma função pode retornar uma estrutura: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6590" y="1447800"/>
            <a:ext cx="665741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Retornando Estruturas</a:t>
            </a:r>
            <a:br>
              <a:rPr lang="pt-BR" dirty="0" smtClean="0"/>
            </a:b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grpSp>
        <p:nvGrpSpPr>
          <p:cNvPr id="2" name="Grupo 21"/>
          <p:cNvGrpSpPr/>
          <p:nvPr/>
        </p:nvGrpSpPr>
        <p:grpSpPr>
          <a:xfrm>
            <a:off x="134112" y="3922776"/>
            <a:ext cx="2971803" cy="2057402"/>
            <a:chOff x="-1767015" y="4038603"/>
            <a:chExt cx="4738821" cy="2571751"/>
          </a:xfrm>
        </p:grpSpPr>
        <p:grpSp>
          <p:nvGrpSpPr>
            <p:cNvPr id="3" name="Grupo 10"/>
            <p:cNvGrpSpPr/>
            <p:nvPr/>
          </p:nvGrpSpPr>
          <p:grpSpPr>
            <a:xfrm>
              <a:off x="-1767015" y="4610102"/>
              <a:ext cx="4738821" cy="2000252"/>
              <a:chOff x="-4586415" y="5981702"/>
              <a:chExt cx="4738821" cy="2000252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-4586415" y="5981702"/>
                <a:ext cx="3766751" cy="1500411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O retorno será feito por valor, resultando em uma cópia de s para p3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Forma 12"/>
              <p:cNvCxnSpPr>
                <a:stCxn id="12" idx="2"/>
              </p:cNvCxnSpPr>
              <p:nvPr/>
            </p:nvCxnSpPr>
            <p:spPr>
              <a:xfrm rot="16200000" flipH="1">
                <a:off x="-1525237" y="6304312"/>
                <a:ext cx="499841" cy="2855444"/>
              </a:xfrm>
              <a:prstGeom prst="bentConnector2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Forma 20"/>
            <p:cNvCxnSpPr>
              <a:stCxn id="12" idx="0"/>
            </p:cNvCxnSpPr>
            <p:nvPr/>
          </p:nvCxnSpPr>
          <p:spPr>
            <a:xfrm rot="5400000" flipH="1" flipV="1">
              <a:off x="1197577" y="2957387"/>
              <a:ext cx="571500" cy="2733932"/>
            </a:xfrm>
            <a:prstGeom prst="bentConnector2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Tipos de Dados Primitivos </a:t>
            </a:r>
            <a:r>
              <a:rPr lang="pt-BR" altLang="en-US" noProof="0" dirty="0" err="1" smtClean="0"/>
              <a:t>vs</a:t>
            </a:r>
            <a:r>
              <a:rPr lang="pt-BR" altLang="en-US" noProof="0" dirty="0" smtClean="0"/>
              <a:t> Estruturados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</a:t>
            </a:r>
            <a:r>
              <a:rPr lang="pt-BR" dirty="0" smtClean="0"/>
              <a:t>ipos primitivos: reais (</a:t>
            </a:r>
            <a:r>
              <a:rPr lang="pt-BR" dirty="0" smtClean="0">
                <a:solidFill>
                  <a:schemeClr val="tx2"/>
                </a:solidFill>
              </a:rPr>
              <a:t>float</a:t>
            </a:r>
            <a:r>
              <a:rPr lang="pt-BR" dirty="0" smtClean="0"/>
              <a:t>, </a:t>
            </a:r>
            <a:r>
              <a:rPr lang="pt-BR" dirty="0" err="1" smtClean="0">
                <a:solidFill>
                  <a:schemeClr val="tx2"/>
                </a:solidFill>
              </a:rPr>
              <a:t>double</a:t>
            </a:r>
            <a:r>
              <a:rPr lang="pt-BR" dirty="0" smtClean="0"/>
              <a:t>), inteiros (</a:t>
            </a:r>
            <a:r>
              <a:rPr lang="pt-BR" dirty="0" err="1" smtClean="0">
                <a:solidFill>
                  <a:schemeClr val="tx2"/>
                </a:solidFill>
              </a:rPr>
              <a:t>int</a:t>
            </a:r>
            <a:r>
              <a:rPr lang="pt-BR" dirty="0" smtClean="0"/>
              <a:t>), caractere (</a:t>
            </a:r>
            <a:r>
              <a:rPr lang="pt-BR" dirty="0" smtClean="0">
                <a:solidFill>
                  <a:schemeClr val="tx2"/>
                </a:solidFill>
              </a:rPr>
              <a:t>char</a:t>
            </a:r>
            <a:r>
              <a:rPr lang="pt-BR" dirty="0" smtClean="0"/>
              <a:t>);</a:t>
            </a:r>
          </a:p>
          <a:p>
            <a:r>
              <a:rPr lang="pt-BR" dirty="0" smtClean="0"/>
              <a:t>Tipos </a:t>
            </a:r>
            <a:r>
              <a:rPr lang="pt-BR" dirty="0" smtClean="0"/>
              <a:t>estruturados: </a:t>
            </a:r>
            <a:r>
              <a:rPr lang="pt-BR" dirty="0" smtClean="0"/>
              <a:t>informações são compostas por diversos campos com tipos diferentes</a:t>
            </a:r>
          </a:p>
          <a:p>
            <a:r>
              <a:rPr lang="pt-BR" altLang="en-US" noProof="0" dirty="0" smtClean="0"/>
              <a:t>São chamados de:</a:t>
            </a:r>
          </a:p>
          <a:p>
            <a:pPr lvl="1"/>
            <a:r>
              <a:rPr lang="pt-BR" altLang="en-US" dirty="0" smtClean="0"/>
              <a:t>Tipos de dados estruturados ou registros (em c: </a:t>
            </a:r>
            <a:r>
              <a:rPr lang="pt-BR" altLang="en-US" dirty="0" err="1" smtClean="0">
                <a:solidFill>
                  <a:schemeClr val="tx2"/>
                </a:solidFill>
              </a:rPr>
              <a:t>struct</a:t>
            </a:r>
            <a:r>
              <a:rPr lang="pt-BR" altLang="en-US" dirty="0" smtClean="0"/>
              <a:t>)</a:t>
            </a:r>
            <a:endParaRPr lang="pt-BR" altLang="en-US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Aninhadas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637113"/>
          </a:xfrm>
        </p:spPr>
        <p:txBody>
          <a:bodyPr/>
          <a:lstStyle/>
          <a:p>
            <a:r>
              <a:rPr lang="pt-BR" dirty="0" smtClean="0"/>
              <a:t>Membros de uma estrutura podem ser outras estruturas previamente definidas Ex.: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32956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00400"/>
            <a:ext cx="32956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Ponto está dentro do Círculo?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735996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upo 17"/>
          <p:cNvGrpSpPr/>
          <p:nvPr/>
        </p:nvGrpSpPr>
        <p:grpSpPr>
          <a:xfrm>
            <a:off x="2286000" y="2514600"/>
            <a:ext cx="6629400" cy="1600200"/>
            <a:chOff x="2286000" y="2514600"/>
            <a:chExt cx="6629400" cy="1600200"/>
          </a:xfrm>
        </p:grpSpPr>
        <p:sp>
          <p:nvSpPr>
            <p:cNvPr id="13" name="Retângulo 12"/>
            <p:cNvSpPr/>
            <p:nvPr/>
          </p:nvSpPr>
          <p:spPr>
            <a:xfrm>
              <a:off x="5791200" y="3429000"/>
              <a:ext cx="3124200" cy="685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9" name="Objeto 8"/>
            <p:cNvGraphicFramePr>
              <a:graphicFrameLocks noChangeAspect="1"/>
            </p:cNvGraphicFramePr>
            <p:nvPr/>
          </p:nvGraphicFramePr>
          <p:xfrm>
            <a:off x="5791200" y="3454400"/>
            <a:ext cx="309626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5" name="Equação" r:id="rId4" imgW="1346040" imgH="253800" progId="Equation.3">
                    <p:embed/>
                  </p:oleObj>
                </mc:Choice>
                <mc:Fallback>
                  <p:oleObj name="Equação" r:id="rId4" imgW="134604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454400"/>
                          <a:ext cx="309626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tângulo 9"/>
            <p:cNvSpPr/>
            <p:nvPr/>
          </p:nvSpPr>
          <p:spPr>
            <a:xfrm>
              <a:off x="2286000" y="2514600"/>
              <a:ext cx="54864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Forma 11"/>
            <p:cNvCxnSpPr>
              <a:stCxn id="10" idx="2"/>
            </p:cNvCxnSpPr>
            <p:nvPr/>
          </p:nvCxnSpPr>
          <p:spPr>
            <a:xfrm rot="16200000" flipH="1">
              <a:off x="5105400" y="3124200"/>
              <a:ext cx="609600" cy="762000"/>
            </a:xfrm>
            <a:prstGeom prst="bentConnector2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tângulo 19"/>
          <p:cNvSpPr/>
          <p:nvPr/>
        </p:nvSpPr>
        <p:spPr>
          <a:xfrm>
            <a:off x="1066800" y="5791200"/>
            <a:ext cx="69342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Um ponto está no interior de um círculo se sua distância para o centro é menor que o raio do círculo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 de Estruturas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941913"/>
          </a:xfrm>
        </p:spPr>
        <p:txBody>
          <a:bodyPr/>
          <a:lstStyle/>
          <a:p>
            <a:r>
              <a:rPr lang="pt-BR" dirty="0" smtClean="0"/>
              <a:t>Considere </a:t>
            </a:r>
            <a:r>
              <a:rPr lang="pt-BR" dirty="0" smtClean="0"/>
              <a:t>o cálculo do centro geométrico de um conjunto de pontos:</a:t>
            </a:r>
            <a:endParaRPr lang="pt-BR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86698"/>
            <a:ext cx="2438400" cy="99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617784"/>
            <a:ext cx="5486400" cy="310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81647" y="2438400"/>
            <a:ext cx="558615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Faça um programa que declare uma estrutura “</a:t>
            </a:r>
            <a:r>
              <a:rPr lang="pt-BR" dirty="0" err="1" smtClean="0"/>
              <a:t>Fucionario</a:t>
            </a:r>
            <a:r>
              <a:rPr lang="pt-BR" dirty="0" smtClean="0"/>
              <a:t>” com os campos, nome, cargo, endereço, CPF, idade e salário.</a:t>
            </a:r>
          </a:p>
          <a:p>
            <a:r>
              <a:rPr lang="pt-BR" dirty="0" smtClean="0"/>
              <a:t>O programa deve ler do teclado as informações de 5 funcionários em um </a:t>
            </a:r>
            <a:r>
              <a:rPr lang="pt-BR" b="1" dirty="0" smtClean="0"/>
              <a:t>vetor de estruturas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Em seguida o programa imprime o nome e o salário de cada funcionário;</a:t>
            </a:r>
          </a:p>
          <a:p>
            <a:r>
              <a:rPr lang="pt-BR" dirty="0" smtClean="0"/>
              <a:t>Por fim, o programa imprime o total pago para todos os funcionários. Ex.: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124200" y="4800600"/>
            <a:ext cx="3429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Maria.......R$ 2.500,00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João.........R$ 2.000,00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Pedro.......R$ 1.500,00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------------------------------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Total.........R$ 6.000,00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altLang="en-US" noProof="0" dirty="0" smtClean="0">
              <a:solidFill>
                <a:schemeClr val="tx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Adicione uma função ao programa “</a:t>
            </a:r>
            <a:r>
              <a:rPr lang="pt-BR" u="sng" dirty="0" err="1" smtClean="0"/>
              <a:t>salarioCargo</a:t>
            </a:r>
            <a:r>
              <a:rPr lang="pt-BR" dirty="0" smtClean="0"/>
              <a:t>” que recebe como parâmetro </a:t>
            </a:r>
            <a:r>
              <a:rPr lang="pt-BR" u="sng" dirty="0" smtClean="0"/>
              <a:t>o vetor de funcionários</a:t>
            </a:r>
            <a:r>
              <a:rPr lang="pt-BR" dirty="0" smtClean="0"/>
              <a:t> e uma </a:t>
            </a:r>
            <a:r>
              <a:rPr lang="pt-BR" u="sng" dirty="0" smtClean="0"/>
              <a:t>string  contendo o nome de um cargo</a:t>
            </a:r>
            <a:r>
              <a:rPr lang="pt-BR" dirty="0" smtClean="0"/>
              <a:t>, e retorna o total pago para todos os funcionários daquele cargo.</a:t>
            </a:r>
          </a:p>
          <a:p>
            <a:r>
              <a:rPr lang="pt-BR" dirty="0" smtClean="0"/>
              <a:t>Altere a função </a:t>
            </a:r>
            <a:r>
              <a:rPr lang="pt-BR" dirty="0" err="1" smtClean="0"/>
              <a:t>main</a:t>
            </a:r>
            <a:r>
              <a:rPr lang="pt-BR" dirty="0" smtClean="0"/>
              <a:t> para que, após imprimir o salário dos funcionários, solicite ao usuário o nome de um cargo e imprima o valor total pago para todos os funcionários do cargo informado.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Tipos de Dados Estruturados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</a:t>
            </a:r>
            <a:r>
              <a:rPr lang="pt-BR" dirty="0" smtClean="0"/>
              <a:t>ermitem agrupar conjuntos de tipos de dados distintos sob um único nome</a:t>
            </a:r>
          </a:p>
          <a:p>
            <a:r>
              <a:rPr lang="pt-BR" dirty="0" smtClean="0"/>
              <a:t>Ex</a:t>
            </a:r>
            <a:r>
              <a:rPr lang="pt-BR" dirty="0" smtClean="0"/>
              <a:t>.:</a:t>
            </a:r>
            <a:endParaRPr lang="pt-BR" altLang="en-US" noProof="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619067"/>
              </p:ext>
            </p:extLst>
          </p:nvPr>
        </p:nvGraphicFramePr>
        <p:xfrm>
          <a:off x="2590800" y="3429000"/>
          <a:ext cx="4191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de dados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Inteiro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Inteiro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Idade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de Nascimento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Float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Float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Altura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90800" y="3048000"/>
            <a:ext cx="4191000" cy="369332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Cadastro Pessoal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228600" y="3276600"/>
            <a:ext cx="3581400" cy="838200"/>
            <a:chOff x="228600" y="3505200"/>
            <a:chExt cx="3581400" cy="838200"/>
          </a:xfrm>
        </p:grpSpPr>
        <p:sp>
          <p:nvSpPr>
            <p:cNvPr id="6" name="Retângulo 5"/>
            <p:cNvSpPr/>
            <p:nvPr/>
          </p:nvSpPr>
          <p:spPr>
            <a:xfrm>
              <a:off x="228600" y="3733800"/>
              <a:ext cx="1981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Nome da Estrutura (tipo composto)</a:t>
              </a:r>
              <a:endParaRPr lang="pt-BR" dirty="0"/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V="1">
              <a:off x="2209800" y="3505200"/>
              <a:ext cx="1600200" cy="2286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/>
          <p:cNvGrpSpPr/>
          <p:nvPr/>
        </p:nvGrpSpPr>
        <p:grpSpPr>
          <a:xfrm>
            <a:off x="6768026" y="3962400"/>
            <a:ext cx="2223574" cy="2209800"/>
            <a:chOff x="6768026" y="4191000"/>
            <a:chExt cx="2223574" cy="2209800"/>
          </a:xfrm>
        </p:grpSpPr>
        <p:cxnSp>
          <p:nvCxnSpPr>
            <p:cNvPr id="10" name="Conector de seta reta 9"/>
            <p:cNvCxnSpPr>
              <a:stCxn id="7" idx="1"/>
            </p:cNvCxnSpPr>
            <p:nvPr/>
          </p:nvCxnSpPr>
          <p:spPr>
            <a:xfrm rot="10800000">
              <a:off x="6781800" y="4191000"/>
              <a:ext cx="6096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 rot="10800000">
              <a:off x="6781800" y="4572000"/>
              <a:ext cx="609600" cy="304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>
              <a:stCxn id="7" idx="1"/>
            </p:cNvCxnSpPr>
            <p:nvPr/>
          </p:nvCxnSpPr>
          <p:spPr>
            <a:xfrm rot="10800000" flipV="1">
              <a:off x="6781800" y="4876800"/>
              <a:ext cx="60960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>
              <a:stCxn id="7" idx="1"/>
            </p:cNvCxnSpPr>
            <p:nvPr/>
          </p:nvCxnSpPr>
          <p:spPr>
            <a:xfrm rot="10800000" flipV="1">
              <a:off x="6781800" y="4876800"/>
              <a:ext cx="609600" cy="1524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/>
            <p:cNvSpPr/>
            <p:nvPr/>
          </p:nvSpPr>
          <p:spPr>
            <a:xfrm>
              <a:off x="7391400" y="4572000"/>
              <a:ext cx="1600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Campos ou Membros</a:t>
              </a:r>
              <a:endParaRPr lang="pt-BR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6768026" y="4944070"/>
              <a:ext cx="1661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</a:rPr>
                <a:t>...</a:t>
              </a:r>
              <a:endParaRPr lang="pt-BR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Definindo Estruturas de Dados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Forma geral:</a:t>
            </a:r>
            <a:endParaRPr lang="pt-BR" altLang="en-US" noProof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0"/>
            <a:ext cx="376484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Definindo Estruturas de Dados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04800" y="2971800"/>
          <a:ext cx="3124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864"/>
                <a:gridCol w="1595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de dados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Inteiro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Inteiro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Idade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de Nascimento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Float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Float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Altura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04800" y="2590800"/>
            <a:ext cx="3124200" cy="369332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Cadastro Pessoal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743200"/>
            <a:ext cx="35343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" name="Grupo 60"/>
          <p:cNvGrpSpPr/>
          <p:nvPr/>
        </p:nvGrpSpPr>
        <p:grpSpPr>
          <a:xfrm>
            <a:off x="3429000" y="3505200"/>
            <a:ext cx="2756974" cy="2514600"/>
            <a:chOff x="3429000" y="3505200"/>
            <a:chExt cx="2756974" cy="2514600"/>
          </a:xfrm>
        </p:grpSpPr>
        <p:grpSp>
          <p:nvGrpSpPr>
            <p:cNvPr id="3" name="Grupo 21"/>
            <p:cNvGrpSpPr/>
            <p:nvPr/>
          </p:nvGrpSpPr>
          <p:grpSpPr>
            <a:xfrm>
              <a:off x="3429000" y="3505200"/>
              <a:ext cx="1815026" cy="2514600"/>
              <a:chOff x="6768026" y="4038600"/>
              <a:chExt cx="1815026" cy="2514600"/>
            </a:xfrm>
          </p:grpSpPr>
          <p:cxnSp>
            <p:nvCxnSpPr>
              <p:cNvPr id="10" name="Conector de seta reta 9"/>
              <p:cNvCxnSpPr>
                <a:stCxn id="7" idx="1"/>
              </p:cNvCxnSpPr>
              <p:nvPr/>
            </p:nvCxnSpPr>
            <p:spPr>
              <a:xfrm rot="10800000">
                <a:off x="6768026" y="4038600"/>
                <a:ext cx="685800" cy="8382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2"/>
              <p:cNvCxnSpPr>
                <a:stCxn id="7" idx="1"/>
              </p:cNvCxnSpPr>
              <p:nvPr/>
            </p:nvCxnSpPr>
            <p:spPr>
              <a:xfrm rot="10800000">
                <a:off x="6768026" y="4495800"/>
                <a:ext cx="6858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de seta reta 14"/>
              <p:cNvCxnSpPr>
                <a:stCxn id="7" idx="1"/>
              </p:cNvCxnSpPr>
              <p:nvPr/>
            </p:nvCxnSpPr>
            <p:spPr>
              <a:xfrm rot="10800000">
                <a:off x="6768026" y="4800600"/>
                <a:ext cx="685800" cy="762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>
                <a:stCxn id="7" idx="1"/>
              </p:cNvCxnSpPr>
              <p:nvPr/>
            </p:nvCxnSpPr>
            <p:spPr>
              <a:xfrm rot="10800000" flipV="1">
                <a:off x="6768026" y="4876800"/>
                <a:ext cx="685800" cy="16764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tângulo 6"/>
              <p:cNvSpPr/>
              <p:nvPr/>
            </p:nvSpPr>
            <p:spPr>
              <a:xfrm>
                <a:off x="7453826" y="4648200"/>
                <a:ext cx="1129226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Campos</a:t>
                </a:r>
                <a:endParaRPr lang="pt-BR" dirty="0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6768026" y="4944070"/>
                <a:ext cx="1661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tx2"/>
                    </a:solidFill>
                  </a:rPr>
                  <a:t>...</a:t>
                </a:r>
                <a:endParaRPr lang="pt-BR" b="1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27" name="Conector de seta reta 26"/>
            <p:cNvCxnSpPr>
              <a:stCxn id="7" idx="3"/>
            </p:cNvCxnSpPr>
            <p:nvPr/>
          </p:nvCxnSpPr>
          <p:spPr>
            <a:xfrm flipV="1">
              <a:off x="5244026" y="3581400"/>
              <a:ext cx="928174" cy="762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e seta reta 27"/>
            <p:cNvCxnSpPr>
              <a:stCxn id="7" idx="3"/>
            </p:cNvCxnSpPr>
            <p:nvPr/>
          </p:nvCxnSpPr>
          <p:spPr>
            <a:xfrm flipV="1">
              <a:off x="5244026" y="3886200"/>
              <a:ext cx="928174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e seta reta 28"/>
            <p:cNvCxnSpPr>
              <a:stCxn id="7" idx="3"/>
            </p:cNvCxnSpPr>
            <p:nvPr/>
          </p:nvCxnSpPr>
          <p:spPr>
            <a:xfrm flipV="1">
              <a:off x="5244026" y="4114800"/>
              <a:ext cx="928174" cy="228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>
              <a:stCxn id="7" idx="3"/>
            </p:cNvCxnSpPr>
            <p:nvPr/>
          </p:nvCxnSpPr>
          <p:spPr>
            <a:xfrm>
              <a:off x="5244026" y="4343400"/>
              <a:ext cx="928174" cy="762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6019800" y="4114800"/>
              <a:ext cx="1661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</a:rPr>
                <a:t>...</a:t>
              </a:r>
              <a:endParaRPr lang="pt-BR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2743200" y="2286000"/>
            <a:ext cx="3962400" cy="609600"/>
            <a:chOff x="2743200" y="2286000"/>
            <a:chExt cx="3962400" cy="609600"/>
          </a:xfrm>
        </p:grpSpPr>
        <p:cxnSp>
          <p:nvCxnSpPr>
            <p:cNvPr id="20" name="Conector de seta reta 19"/>
            <p:cNvCxnSpPr>
              <a:stCxn id="6" idx="3"/>
            </p:cNvCxnSpPr>
            <p:nvPr/>
          </p:nvCxnSpPr>
          <p:spPr>
            <a:xfrm>
              <a:off x="5638800" y="2590800"/>
              <a:ext cx="1066800" cy="3048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upo 22"/>
            <p:cNvGrpSpPr/>
            <p:nvPr/>
          </p:nvGrpSpPr>
          <p:grpSpPr>
            <a:xfrm>
              <a:off x="2743200" y="2286000"/>
              <a:ext cx="2895600" cy="609600"/>
              <a:chOff x="6248400" y="2819400"/>
              <a:chExt cx="2895600" cy="609600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7162800" y="2819400"/>
                <a:ext cx="1981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Nome da Estrutura (tipo composto)</a:t>
                </a:r>
                <a:endParaRPr lang="pt-BR" dirty="0"/>
              </a:p>
            </p:txBody>
          </p:sp>
          <p:cxnSp>
            <p:nvCxnSpPr>
              <p:cNvPr id="9" name="Conector de seta reta 8"/>
              <p:cNvCxnSpPr>
                <a:stCxn id="6" idx="1"/>
              </p:cNvCxnSpPr>
              <p:nvPr/>
            </p:nvCxnSpPr>
            <p:spPr>
              <a:xfrm rot="10800000" flipV="1">
                <a:off x="6248400" y="3124200"/>
                <a:ext cx="914400" cy="15240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Importância de Estruturas de Dados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Considere um ponto representado por duas coordenadas: x e y</a:t>
            </a:r>
          </a:p>
          <a:p>
            <a:r>
              <a:rPr lang="pt-BR" u="sng" dirty="0" smtClean="0"/>
              <a:t>Sem</a:t>
            </a:r>
            <a:r>
              <a:rPr lang="pt-BR" dirty="0" smtClean="0"/>
              <a:t> estrutura de dados:</a:t>
            </a:r>
          </a:p>
          <a:p>
            <a:endParaRPr lang="pt-BR" altLang="en-US" noProof="0" dirty="0" smtClean="0"/>
          </a:p>
          <a:p>
            <a:endParaRPr lang="pt-BR" altLang="en-US" dirty="0" smtClean="0"/>
          </a:p>
          <a:p>
            <a:endParaRPr lang="pt-BR" altLang="en-US" noProof="0" dirty="0" smtClean="0"/>
          </a:p>
          <a:p>
            <a:endParaRPr lang="pt-BR" altLang="en-US" dirty="0" smtClean="0"/>
          </a:p>
          <a:p>
            <a:endParaRPr lang="pt-BR" altLang="en-US" dirty="0" smtClean="0"/>
          </a:p>
          <a:p>
            <a:r>
              <a:rPr lang="pt-BR" altLang="en-US" dirty="0" smtClean="0"/>
              <a:t>N</a:t>
            </a:r>
            <a:r>
              <a:rPr lang="pt-BR" altLang="en-US" noProof="0" dirty="0" err="1" smtClean="0"/>
              <a:t>ão</a:t>
            </a:r>
            <a:r>
              <a:rPr lang="pt-BR" altLang="en-US" noProof="0" dirty="0" smtClean="0"/>
              <a:t> deixa claro que estas variáveis estão </a:t>
            </a:r>
            <a:r>
              <a:rPr lang="pt-BR" altLang="en-US" noProof="0" dirty="0" smtClean="0"/>
              <a:t>conectadas</a:t>
            </a:r>
            <a:endParaRPr lang="pt-BR" altLang="en-US" noProof="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14600"/>
            <a:ext cx="20574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noProof="0" dirty="0" smtClean="0"/>
              <a:t>Importância de Estruturas de Dados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erve para agrupar diversas variáveis dentro de um único contexto:</a:t>
            </a:r>
          </a:p>
          <a:p>
            <a:endParaRPr lang="pt-BR" altLang="en-US" noProof="0" dirty="0" smtClean="0"/>
          </a:p>
          <a:p>
            <a:endParaRPr lang="pt-BR" altLang="en-US" dirty="0" smtClean="0"/>
          </a:p>
          <a:p>
            <a:endParaRPr lang="pt-BR" altLang="en-US" noProof="0" dirty="0" smtClean="0"/>
          </a:p>
          <a:p>
            <a:endParaRPr lang="pt-BR" altLang="en-US" dirty="0" smtClean="0"/>
          </a:p>
          <a:p>
            <a:r>
              <a:rPr lang="pt-BR" dirty="0"/>
              <a:t>E</a:t>
            </a:r>
            <a:r>
              <a:rPr lang="pt-BR" dirty="0" smtClean="0"/>
              <a:t>strutura </a:t>
            </a:r>
            <a:r>
              <a:rPr lang="pt-BR" i="1" dirty="0" smtClean="0"/>
              <a:t>Ponto2D</a:t>
            </a:r>
            <a:r>
              <a:rPr lang="pt-BR" dirty="0" smtClean="0"/>
              <a:t> é um </a:t>
            </a:r>
            <a:r>
              <a:rPr lang="pt-BR" dirty="0" smtClean="0">
                <a:solidFill>
                  <a:schemeClr val="tx2"/>
                </a:solidFill>
              </a:rPr>
              <a:t>tipo</a:t>
            </a:r>
            <a:r>
              <a:rPr lang="pt-BR" dirty="0" smtClean="0"/>
              <a:t>. </a:t>
            </a:r>
          </a:p>
          <a:p>
            <a:r>
              <a:rPr lang="pt-BR" dirty="0" smtClean="0"/>
              <a:t>Declarar uma variável deste </a:t>
            </a:r>
            <a:r>
              <a:rPr lang="pt-BR" dirty="0" smtClean="0">
                <a:solidFill>
                  <a:schemeClr val="tx2"/>
                </a:solidFill>
              </a:rPr>
              <a:t>tipo</a:t>
            </a:r>
            <a:r>
              <a:rPr lang="pt-BR" dirty="0" smtClean="0"/>
              <a:t> da seguinte forma:</a:t>
            </a:r>
            <a:endParaRPr lang="pt-BR" altLang="en-US" noProof="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362200"/>
            <a:ext cx="3276600" cy="18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029200"/>
            <a:ext cx="3143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Acessando Membros do Tipo Ponto</a:t>
            </a:r>
            <a:endParaRPr lang="pt-BR" altLang="en-US" noProof="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</a:t>
            </a:r>
            <a:r>
              <a:rPr lang="pt-BR" dirty="0" smtClean="0"/>
              <a:t>perador </a:t>
            </a:r>
            <a:r>
              <a:rPr lang="pt-BR" dirty="0" smtClean="0"/>
              <a:t>de acesso ( “.” ):</a:t>
            </a:r>
            <a:endParaRPr lang="pt-BR" altLang="en-US" noProof="0" dirty="0" smtClean="0"/>
          </a:p>
          <a:p>
            <a:endParaRPr lang="pt-BR" altLang="en-US" dirty="0" smtClean="0"/>
          </a:p>
          <a:p>
            <a:endParaRPr lang="pt-BR" altLang="en-US" noProof="0" dirty="0" smtClean="0"/>
          </a:p>
          <a:p>
            <a:endParaRPr lang="pt-BR" alt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90800"/>
            <a:ext cx="3581400" cy="34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ângulo 7"/>
          <p:cNvSpPr/>
          <p:nvPr/>
        </p:nvSpPr>
        <p:spPr>
          <a:xfrm>
            <a:off x="6019800" y="3276600"/>
            <a:ext cx="289560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</a:rPr>
              <a:t>O nome da variável do tipo </a:t>
            </a:r>
            <a:r>
              <a:rPr lang="pt-BR" b="1" dirty="0" err="1" smtClean="0">
                <a:solidFill>
                  <a:schemeClr val="bg1"/>
                </a:solidFill>
              </a:rPr>
              <a:t>struct</a:t>
            </a:r>
            <a:r>
              <a:rPr lang="pt-BR" b="1" dirty="0" smtClean="0">
                <a:solidFill>
                  <a:schemeClr val="bg1"/>
                </a:solidFill>
              </a:rPr>
              <a:t> deve vir antes do “.”</a:t>
            </a: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b="1" dirty="0" smtClean="0">
                <a:solidFill>
                  <a:schemeClr val="bg1"/>
                </a:solidFill>
              </a:rPr>
              <a:t>Após o “.” vem o nome do campo que será acessado.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43000" y="6248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8A2626"/>
                </a:solidFill>
              </a:rPr>
              <a:t>Forma geral: </a:t>
            </a:r>
            <a:r>
              <a:rPr lang="pt-BR" dirty="0" err="1" smtClean="0"/>
              <a:t>nome_variavel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r>
              <a:rPr lang="pt-BR" dirty="0" err="1" smtClean="0"/>
              <a:t>nome_do_campo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endParaRPr lang="pt-BR" altLang="en-US" noProof="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90197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48899</TotalTime>
  <Words>873</Words>
  <Application>Microsoft Macintosh PowerPoint</Application>
  <PresentationFormat>On-screen Show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Tema do Office</vt:lpstr>
      <vt:lpstr>Equação</vt:lpstr>
      <vt:lpstr>Computação Eletrônica  Aula 08 – Estruturas de Dados</vt:lpstr>
      <vt:lpstr>Tipos de Dados Primitivos vs Estruturados</vt:lpstr>
      <vt:lpstr>Tipos de Dados Estruturados</vt:lpstr>
      <vt:lpstr>Definindo Estruturas de Dados</vt:lpstr>
      <vt:lpstr>Definindo Estruturas de Dados</vt:lpstr>
      <vt:lpstr>Importância de Estruturas de Dados</vt:lpstr>
      <vt:lpstr>Importância de Estruturas de Dados</vt:lpstr>
      <vt:lpstr>Acessando Membros do Tipo Ponto</vt:lpstr>
      <vt:lpstr>Exemplo:</vt:lpstr>
      <vt:lpstr>Onde Declarar um Tipo Estruturado?</vt:lpstr>
      <vt:lpstr>Inicializando Variáveis de Tipos Estruturados</vt:lpstr>
      <vt:lpstr>Atribuição de Estruturas</vt:lpstr>
      <vt:lpstr>Atribuição de Estruturas</vt:lpstr>
      <vt:lpstr>Outras Operações com Estruturas</vt:lpstr>
      <vt:lpstr>Outras Operações com Estruturas</vt:lpstr>
      <vt:lpstr>Usando typedef</vt:lpstr>
      <vt:lpstr>Usando typedef</vt:lpstr>
      <vt:lpstr>Passagem de Estruturas para Funções</vt:lpstr>
      <vt:lpstr>Retornando Estruturas </vt:lpstr>
      <vt:lpstr>Estruturas Aninhadas</vt:lpstr>
      <vt:lpstr>Exemplo: Ponto está dentro do Círculo?</vt:lpstr>
      <vt:lpstr>Vetores de Estruturas</vt:lpstr>
      <vt:lpstr>Atividade</vt:lpstr>
      <vt:lpstr>Atividade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Luciano</cp:lastModifiedBy>
  <cp:revision>1126</cp:revision>
  <dcterms:created xsi:type="dcterms:W3CDTF">2013-08-09T12:44:12Z</dcterms:created>
  <dcterms:modified xsi:type="dcterms:W3CDTF">2016-10-25T15:01:29Z</dcterms:modified>
</cp:coreProperties>
</file>