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379" r:id="rId2"/>
    <p:sldId id="615" r:id="rId3"/>
    <p:sldId id="616" r:id="rId4"/>
    <p:sldId id="618" r:id="rId5"/>
    <p:sldId id="617" r:id="rId6"/>
    <p:sldId id="620" r:id="rId7"/>
    <p:sldId id="619" r:id="rId8"/>
    <p:sldId id="621" r:id="rId9"/>
    <p:sldId id="622" r:id="rId10"/>
    <p:sldId id="623" r:id="rId11"/>
    <p:sldId id="624" r:id="rId12"/>
    <p:sldId id="625" r:id="rId13"/>
    <p:sldId id="626" r:id="rId14"/>
    <p:sldId id="627" r:id="rId15"/>
    <p:sldId id="629" r:id="rId16"/>
    <p:sldId id="630" r:id="rId17"/>
    <p:sldId id="631" r:id="rId18"/>
    <p:sldId id="632" r:id="rId19"/>
    <p:sldId id="633" r:id="rId20"/>
    <p:sldId id="634" r:id="rId21"/>
    <p:sldId id="635" r:id="rId22"/>
    <p:sldId id="637" r:id="rId23"/>
    <p:sldId id="636" r:id="rId24"/>
    <p:sldId id="638" r:id="rId2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2626"/>
    <a:srgbClr val="FF00FF"/>
    <a:srgbClr val="FFCCFF"/>
    <a:srgbClr val="E2ADA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86364" autoAdjust="0"/>
  </p:normalViewPr>
  <p:slideViewPr>
    <p:cSldViewPr>
      <p:cViewPr varScale="1">
        <p:scale>
          <a:sx n="81" d="100"/>
          <a:sy n="81" d="100"/>
        </p:scale>
        <p:origin x="-100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306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2066"/>
    </p:cViewPr>
  </p:sorterViewPr>
  <p:notesViewPr>
    <p:cSldViewPr>
      <p:cViewPr varScale="1">
        <p:scale>
          <a:sx n="82" d="100"/>
          <a:sy n="82" d="100"/>
        </p:scale>
        <p:origin x="-3936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C798D6-6CF0-47DA-AEAE-5C29439888FC}" type="datetimeFigureOut">
              <a:rPr lang="pt-BR" smtClean="0"/>
              <a:pPr/>
              <a:t>10/24/16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75082F-7E44-494B-A9A7-8E35A1A0E25C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18669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C2A26A-5358-4F39-B973-351CF9D482E6}" type="datetimeFigureOut">
              <a:rPr lang="pt-BR" smtClean="0"/>
              <a:pPr/>
              <a:t>10/24/16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FA6929-0E45-49D6-9A7D-E0428F18B67A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60730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636912"/>
            <a:ext cx="7772400" cy="1470025"/>
          </a:xfrm>
        </p:spPr>
        <p:txBody>
          <a:bodyPr>
            <a:normAutofit/>
          </a:bodyPr>
          <a:lstStyle>
            <a:lvl1pPr algn="l">
              <a:defRPr sz="3500" b="1">
                <a:solidFill>
                  <a:srgbClr val="8A2626"/>
                </a:solidFill>
                <a:latin typeface="Swis721 Cn BT" panose="020B0506020202030204" pitchFamily="34" charset="0"/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1589" y="3692624"/>
            <a:ext cx="6400800" cy="1752600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rgbClr val="8A2626"/>
                </a:solidFill>
                <a:latin typeface="Swis721 Cn BT" panose="020B0506020202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6381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852387"/>
            <a:ext cx="2592288" cy="6924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3863" y="6625816"/>
            <a:ext cx="9991726" cy="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0" name="Retângulo 9"/>
          <p:cNvSpPr/>
          <p:nvPr userDrawn="1"/>
        </p:nvSpPr>
        <p:spPr>
          <a:xfrm>
            <a:off x="8184360" y="6309320"/>
            <a:ext cx="8258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 smtClean="0">
                <a:solidFill>
                  <a:schemeClr val="bg1">
                    <a:lumMod val="65000"/>
                  </a:schemeClr>
                </a:solidFill>
                <a:latin typeface="Swis721 Cn BT" panose="020B0506020202030204" pitchFamily="34" charset="0"/>
              </a:rPr>
              <a:t>CIn.ufpe.br</a:t>
            </a:r>
            <a:endParaRPr lang="pt-BR" sz="1200" dirty="0">
              <a:solidFill>
                <a:schemeClr val="bg1">
                  <a:lumMod val="65000"/>
                </a:schemeClr>
              </a:solidFill>
              <a:latin typeface="Swis721 Cn BT" panose="020B05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0349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6800" y="228600"/>
            <a:ext cx="7772400" cy="1143000"/>
          </a:xfrm>
        </p:spPr>
        <p:txBody>
          <a:bodyPr>
            <a:noAutofit/>
          </a:bodyPr>
          <a:lstStyle>
            <a:lvl1pPr algn="l">
              <a:defRPr sz="4400" b="1">
                <a:solidFill>
                  <a:srgbClr val="8A2626"/>
                </a:solidFill>
                <a:latin typeface="+mj-lt"/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637113"/>
          </a:xfrm>
        </p:spPr>
        <p:txBody>
          <a:bodyPr>
            <a:normAutofit/>
          </a:bodyPr>
          <a:lstStyle>
            <a:lvl1pPr>
              <a:defRPr sz="2400">
                <a:solidFill>
                  <a:srgbClr val="8A2626"/>
                </a:solidFill>
                <a:latin typeface="+mj-lt"/>
              </a:defRPr>
            </a:lvl1pPr>
            <a:lvl2pPr>
              <a:defRPr sz="2000">
                <a:solidFill>
                  <a:srgbClr val="8A2626"/>
                </a:solidFill>
                <a:latin typeface="+mj-lt"/>
              </a:defRPr>
            </a:lvl2pPr>
            <a:lvl3pPr>
              <a:defRPr sz="1800">
                <a:solidFill>
                  <a:srgbClr val="8A2626"/>
                </a:solidFill>
                <a:latin typeface="+mj-lt"/>
              </a:defRPr>
            </a:lvl3pPr>
            <a:lvl4pPr>
              <a:defRPr sz="1600">
                <a:solidFill>
                  <a:srgbClr val="8A2626"/>
                </a:solidFill>
                <a:latin typeface="+mj-lt"/>
              </a:defRPr>
            </a:lvl4pPr>
            <a:lvl5pPr>
              <a:defRPr sz="1600">
                <a:solidFill>
                  <a:srgbClr val="8A2626"/>
                </a:solidFill>
                <a:latin typeface="+mj-lt"/>
              </a:defRPr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638175" cy="63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1000" y="6762750"/>
            <a:ext cx="9991726" cy="1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9" name="Retângulo 8"/>
          <p:cNvSpPr/>
          <p:nvPr userDrawn="1"/>
        </p:nvSpPr>
        <p:spPr>
          <a:xfrm>
            <a:off x="8153400" y="6477000"/>
            <a:ext cx="82586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200" dirty="0" smtClean="0">
                <a:solidFill>
                  <a:schemeClr val="bg1">
                    <a:lumMod val="65000"/>
                  </a:schemeClr>
                </a:solidFill>
                <a:latin typeface="Swis721 Cn BT" panose="020B0506020202030204" pitchFamily="34" charset="0"/>
              </a:rPr>
              <a:t>CIn.ufpe.br</a:t>
            </a:r>
            <a:endParaRPr lang="pt-BR" sz="1200" dirty="0">
              <a:solidFill>
                <a:schemeClr val="bg1">
                  <a:lumMod val="65000"/>
                </a:schemeClr>
              </a:solidFill>
              <a:latin typeface="Swis721 Cn BT" panose="020B0506020202030204" pitchFamily="34" charset="0"/>
            </a:endParaRPr>
          </a:p>
        </p:txBody>
      </p:sp>
      <p:sp>
        <p:nvSpPr>
          <p:cNvPr id="10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3810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30E64-08E1-4CA4-97BB-8E38FA75E785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52281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530E64-08E1-4CA4-97BB-8E38FA75E785}" type="slidenum">
              <a:rPr lang="pt-BR" smtClean="0"/>
              <a:pPr/>
              <a:t>‹#›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0337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Relationship Id="rId3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3.png"/><Relationship Id="rId3" Type="http://schemas.openxmlformats.org/officeDocument/2006/relationships/image" Target="../media/image2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4" Type="http://schemas.openxmlformats.org/officeDocument/2006/relationships/oleObject" Target="../embeddings/oleObject1.bin"/><Relationship Id="rId5" Type="http://schemas.openxmlformats.org/officeDocument/2006/relationships/image" Target="../media/image25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4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7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438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pt-BR" u="sng" noProof="0" dirty="0" smtClean="0">
                <a:latin typeface="+mj-lt"/>
              </a:rPr>
              <a:t>Computação Eletrônica</a:t>
            </a:r>
            <a:r>
              <a:rPr lang="pt-BR" noProof="0" dirty="0" smtClean="0">
                <a:latin typeface="+mj-lt"/>
              </a:rPr>
              <a:t/>
            </a:r>
            <a:br>
              <a:rPr lang="pt-BR" noProof="0" dirty="0" smtClean="0">
                <a:latin typeface="+mj-lt"/>
              </a:rPr>
            </a:br>
            <a:r>
              <a:rPr lang="pt-BR" noProof="0" dirty="0" smtClean="0">
                <a:latin typeface="+mj-lt"/>
              </a:rPr>
              <a:t/>
            </a:r>
            <a:br>
              <a:rPr lang="pt-BR" noProof="0" dirty="0" smtClean="0">
                <a:latin typeface="+mj-lt"/>
              </a:rPr>
            </a:br>
            <a:r>
              <a:rPr lang="pt-BR" noProof="0" dirty="0" smtClean="0">
                <a:latin typeface="+mj-lt"/>
              </a:rPr>
              <a:t>Aula 08 – Estruturas de Dados</a:t>
            </a:r>
            <a:endParaRPr lang="pt-BR" sz="3600" noProof="0" dirty="0">
              <a:latin typeface="+mj-lt"/>
            </a:endParaRP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762000" y="4114800"/>
            <a:ext cx="6400800" cy="14828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rgbClr val="8A2626"/>
                </a:solidFill>
                <a:latin typeface="Swis721 Cn BT" panose="020B0506020202030204" pitchFamily="34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err="1" smtClean="0">
                <a:latin typeface="+mj-lt"/>
              </a:rPr>
              <a:t>Prof</a:t>
            </a:r>
            <a:r>
              <a:rPr lang="pt-BR" dirty="0" smtClean="0">
                <a:latin typeface="+mj-lt"/>
              </a:rPr>
              <a:t>: Luciano Barbosa</a:t>
            </a:r>
          </a:p>
          <a:p>
            <a:r>
              <a:rPr lang="pt-BR" dirty="0" smtClean="0">
                <a:latin typeface="+mj-lt"/>
              </a:rPr>
              <a:t>(Slides adaptados do Prof. </a:t>
            </a:r>
            <a:r>
              <a:rPr lang="pt-BR" dirty="0" err="1" smtClean="0">
                <a:latin typeface="+mj-lt"/>
              </a:rPr>
              <a:t>Hansenclever</a:t>
            </a:r>
            <a:r>
              <a:rPr lang="pt-BR" dirty="0" smtClean="0">
                <a:latin typeface="+mj-lt"/>
              </a:rPr>
              <a:t> </a:t>
            </a:r>
            <a:r>
              <a:rPr lang="pt-BR" dirty="0" err="1" smtClean="0">
                <a:latin typeface="+mj-lt"/>
              </a:rPr>
              <a:t>Bassani</a:t>
            </a:r>
            <a:r>
              <a:rPr lang="pt-BR" dirty="0" smtClean="0">
                <a:latin typeface="+mj-lt"/>
              </a:rPr>
              <a:t>)</a:t>
            </a:r>
          </a:p>
          <a:p>
            <a:r>
              <a:rPr lang="pt-BR" dirty="0" smtClean="0">
                <a:latin typeface="+mj-lt"/>
              </a:rPr>
              <a:t>Site da disciplina: </a:t>
            </a:r>
            <a:r>
              <a:rPr lang="pt-BR" dirty="0" err="1" smtClean="0">
                <a:latin typeface="+mj-lt"/>
              </a:rPr>
              <a:t>www.cin.ufpe.br</a:t>
            </a:r>
            <a:r>
              <a:rPr lang="pt-BR" dirty="0" smtClean="0">
                <a:latin typeface="+mj-lt"/>
              </a:rPr>
              <a:t>/~</a:t>
            </a:r>
            <a:r>
              <a:rPr lang="pt-BR" dirty="0" err="1" smtClean="0">
                <a:latin typeface="+mj-lt"/>
              </a:rPr>
              <a:t>hfb</a:t>
            </a:r>
            <a:r>
              <a:rPr lang="pt-BR" dirty="0" smtClean="0">
                <a:latin typeface="+mj-lt"/>
              </a:rPr>
              <a:t>/</a:t>
            </a:r>
            <a:r>
              <a:rPr lang="pt-BR" dirty="0" err="1" smtClean="0">
                <a:latin typeface="+mj-lt"/>
              </a:rPr>
              <a:t>ce</a:t>
            </a:r>
            <a:endParaRPr lang="pt-BR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43207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Onde Declarar um Tipo Estruturado?</a:t>
            </a:r>
            <a:endParaRPr lang="pt-BR" altLang="en-US" noProof="0" dirty="0" smtClean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Fora </a:t>
            </a:r>
            <a:r>
              <a:rPr lang="pt-BR" dirty="0" smtClean="0"/>
              <a:t>das funções</a:t>
            </a:r>
          </a:p>
          <a:p>
            <a:pPr lvl="1"/>
            <a:r>
              <a:rPr lang="pt-BR" dirty="0" smtClean="0"/>
              <a:t>Escopo da declaração engloba todas as funções no mesmo arquivo </a:t>
            </a:r>
            <a:r>
              <a:rPr lang="pt-BR" dirty="0" smtClean="0"/>
              <a:t>fonte</a:t>
            </a:r>
            <a:endParaRPr lang="pt-BR" dirty="0" smtClean="0"/>
          </a:p>
          <a:p>
            <a:r>
              <a:rPr lang="pt-BR" dirty="0"/>
              <a:t>D</a:t>
            </a:r>
            <a:r>
              <a:rPr lang="pt-BR" dirty="0" smtClean="0"/>
              <a:t>entro </a:t>
            </a:r>
            <a:r>
              <a:rPr lang="pt-BR" dirty="0" smtClean="0"/>
              <a:t>de </a:t>
            </a:r>
            <a:r>
              <a:rPr lang="pt-BR" dirty="0" smtClean="0"/>
              <a:t>funções</a:t>
            </a:r>
            <a:endParaRPr lang="pt-BR" dirty="0" smtClean="0"/>
          </a:p>
          <a:p>
            <a:pPr lvl="1"/>
            <a:r>
              <a:rPr lang="pt-BR" dirty="0" smtClean="0"/>
              <a:t>Neste caso, escopo do tipo estruturado é na </a:t>
            </a:r>
            <a:r>
              <a:rPr lang="pt-BR" dirty="0" smtClean="0"/>
              <a:t>função</a:t>
            </a:r>
            <a:endParaRPr lang="pt-BR" dirty="0" smtClean="0"/>
          </a:p>
          <a:p>
            <a:r>
              <a:rPr lang="pt-BR" dirty="0" smtClean="0"/>
              <a:t>Há outras formas de declarar estruturas e variáveis. Ex.: </a:t>
            </a:r>
            <a:endParaRPr lang="pt-BR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4114800"/>
            <a:ext cx="2703503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33801" y="4114800"/>
            <a:ext cx="2667000" cy="18792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tângulo 6"/>
          <p:cNvSpPr/>
          <p:nvPr/>
        </p:nvSpPr>
        <p:spPr>
          <a:xfrm>
            <a:off x="6629400" y="4572000"/>
            <a:ext cx="2057400" cy="923330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pt-BR" b="1" dirty="0" err="1" smtClean="0">
                <a:solidFill>
                  <a:schemeClr val="bg1"/>
                </a:solidFill>
              </a:rPr>
              <a:t>Obs</a:t>
            </a:r>
            <a:r>
              <a:rPr lang="pt-BR" b="1" dirty="0" smtClean="0">
                <a:solidFill>
                  <a:schemeClr val="bg1"/>
                </a:solidFill>
              </a:rPr>
              <a:t>: Com estas formas, perde-se em legibilidade.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Inicializando Variáveis de Tipos</a:t>
            </a:r>
            <a:br>
              <a:rPr lang="pt-BR" dirty="0" smtClean="0"/>
            </a:br>
            <a:r>
              <a:rPr lang="pt-BR" dirty="0" smtClean="0"/>
              <a:t>Estruturados</a:t>
            </a:r>
            <a:endParaRPr lang="pt-BR" altLang="en-US" noProof="0" dirty="0" smtClean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4637113"/>
          </a:xfrm>
        </p:spPr>
        <p:txBody>
          <a:bodyPr/>
          <a:lstStyle/>
          <a:p>
            <a:r>
              <a:rPr lang="pt-BR" dirty="0"/>
              <a:t>E</a:t>
            </a:r>
            <a:r>
              <a:rPr lang="pt-BR" dirty="0" smtClean="0"/>
              <a:t>strutura </a:t>
            </a:r>
            <a:r>
              <a:rPr lang="pt-BR" dirty="0" smtClean="0"/>
              <a:t>com o auxílio do abre-fecha chaves (“{” e “}”):</a:t>
            </a:r>
            <a:endParaRPr lang="pt-BR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2667000"/>
            <a:ext cx="4876800" cy="30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tângulo 6"/>
          <p:cNvSpPr/>
          <p:nvPr/>
        </p:nvSpPr>
        <p:spPr>
          <a:xfrm>
            <a:off x="5943600" y="5181600"/>
            <a:ext cx="2057400" cy="923330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</a:rPr>
              <a:t>Deve-se inicializar os membros na ordem correta!</a:t>
            </a:r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Atribuição de Estruturas</a:t>
            </a:r>
            <a:endParaRPr lang="pt-BR" altLang="en-US" noProof="0" dirty="0" smtClean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4637113"/>
          </a:xfrm>
        </p:spPr>
        <p:txBody>
          <a:bodyPr/>
          <a:lstStyle/>
          <a:p>
            <a:r>
              <a:rPr lang="pt-BR" dirty="0"/>
              <a:t>P</a:t>
            </a:r>
            <a:r>
              <a:rPr lang="pt-BR" dirty="0" smtClean="0"/>
              <a:t>ode ser atribuída a outra variável deste mesmo tipo:</a:t>
            </a:r>
            <a:endParaRPr lang="pt-BR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2895600"/>
            <a:ext cx="5562600" cy="30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1" name="Grupo 10"/>
          <p:cNvGrpSpPr/>
          <p:nvPr/>
        </p:nvGrpSpPr>
        <p:grpSpPr>
          <a:xfrm>
            <a:off x="3429000" y="5181601"/>
            <a:ext cx="4495800" cy="1075729"/>
            <a:chOff x="3429000" y="5181601"/>
            <a:chExt cx="4495800" cy="1075729"/>
          </a:xfrm>
        </p:grpSpPr>
        <p:sp>
          <p:nvSpPr>
            <p:cNvPr id="7" name="Retângulo 6"/>
            <p:cNvSpPr/>
            <p:nvPr/>
          </p:nvSpPr>
          <p:spPr>
            <a:xfrm>
              <a:off x="5867400" y="5334000"/>
              <a:ext cx="2057400" cy="92333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2"/>
              </a:solidFill>
            </a:ln>
          </p:spPr>
          <p:txBody>
            <a:bodyPr wrap="square">
              <a:spAutoFit/>
            </a:bodyPr>
            <a:lstStyle/>
            <a:p>
              <a:r>
                <a:rPr lang="pt-BR" b="1" dirty="0" smtClean="0">
                  <a:solidFill>
                    <a:schemeClr val="bg1"/>
                  </a:solidFill>
                </a:rPr>
                <a:t>Atribuição da</a:t>
              </a:r>
            </a:p>
            <a:p>
              <a:r>
                <a:rPr lang="pt-BR" b="1" dirty="0" smtClean="0">
                  <a:solidFill>
                    <a:schemeClr val="bg1"/>
                  </a:solidFill>
                </a:rPr>
                <a:t>estrutura contida</a:t>
              </a:r>
            </a:p>
            <a:p>
              <a:r>
                <a:rPr lang="pt-BR" b="1" dirty="0" smtClean="0">
                  <a:solidFill>
                    <a:schemeClr val="bg1"/>
                  </a:solidFill>
                </a:rPr>
                <a:t>em p2 para p1</a:t>
              </a:r>
              <a:endParaRPr lang="pt-BR" dirty="0">
                <a:solidFill>
                  <a:schemeClr val="bg1"/>
                </a:solidFill>
              </a:endParaRPr>
            </a:p>
          </p:txBody>
        </p:sp>
        <p:cxnSp>
          <p:nvCxnSpPr>
            <p:cNvPr id="8" name="Conector de seta reta 7"/>
            <p:cNvCxnSpPr>
              <a:stCxn id="7" idx="1"/>
            </p:cNvCxnSpPr>
            <p:nvPr/>
          </p:nvCxnSpPr>
          <p:spPr>
            <a:xfrm rot="10800000">
              <a:off x="3429000" y="5181601"/>
              <a:ext cx="2438400" cy="614065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Atribuição de Estruturas</a:t>
            </a:r>
            <a:endParaRPr lang="pt-BR" altLang="en-US" noProof="0" dirty="0" smtClean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4637113"/>
          </a:xfrm>
        </p:spPr>
        <p:txBody>
          <a:bodyPr/>
          <a:lstStyle/>
          <a:p>
            <a:r>
              <a:rPr lang="pt-BR" dirty="0" smtClean="0"/>
              <a:t>A inicialização de uma estrutura deve ser feita no ato de sua declaração:</a:t>
            </a:r>
            <a:endParaRPr lang="pt-BR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2819400"/>
            <a:ext cx="3324225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" name="Grupo 10"/>
          <p:cNvGrpSpPr/>
          <p:nvPr/>
        </p:nvGrpSpPr>
        <p:grpSpPr>
          <a:xfrm>
            <a:off x="4572000" y="5334000"/>
            <a:ext cx="3352800" cy="369332"/>
            <a:chOff x="4572000" y="5334000"/>
            <a:chExt cx="3352800" cy="369332"/>
          </a:xfrm>
        </p:grpSpPr>
        <p:sp>
          <p:nvSpPr>
            <p:cNvPr id="7" name="Retângulo 6"/>
            <p:cNvSpPr/>
            <p:nvPr/>
          </p:nvSpPr>
          <p:spPr>
            <a:xfrm>
              <a:off x="5867400" y="5334000"/>
              <a:ext cx="2057400" cy="369332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tx2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pt-BR" b="1" dirty="0" smtClean="0">
                  <a:solidFill>
                    <a:schemeClr val="bg1"/>
                  </a:solidFill>
                </a:rPr>
                <a:t>Errado!</a:t>
              </a:r>
              <a:endParaRPr lang="pt-BR" dirty="0">
                <a:solidFill>
                  <a:schemeClr val="bg1"/>
                </a:solidFill>
              </a:endParaRPr>
            </a:p>
          </p:txBody>
        </p:sp>
        <p:cxnSp>
          <p:nvCxnSpPr>
            <p:cNvPr id="8" name="Conector de seta reta 7"/>
            <p:cNvCxnSpPr>
              <a:stCxn id="7" idx="1"/>
            </p:cNvCxnSpPr>
            <p:nvPr/>
          </p:nvCxnSpPr>
          <p:spPr>
            <a:xfrm rot="10800000">
              <a:off x="4572000" y="5410202"/>
              <a:ext cx="1295400" cy="108464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3913" y="2438400"/>
            <a:ext cx="7496175" cy="409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Outras Operações com Estruturas</a:t>
            </a:r>
            <a:endParaRPr lang="pt-BR" altLang="en-US" noProof="0" dirty="0" smtClean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4637113"/>
          </a:xfrm>
        </p:spPr>
        <p:txBody>
          <a:bodyPr/>
          <a:lstStyle/>
          <a:p>
            <a:r>
              <a:rPr lang="pt-BR" dirty="0" smtClean="0"/>
              <a:t>Como escrever um programa que imprime a soma das coordenadas de dois pontos? </a:t>
            </a:r>
            <a:endParaRPr lang="pt-BR" dirty="0"/>
          </a:p>
        </p:txBody>
      </p:sp>
      <p:grpSp>
        <p:nvGrpSpPr>
          <p:cNvPr id="2" name="Grupo 10"/>
          <p:cNvGrpSpPr/>
          <p:nvPr/>
        </p:nvGrpSpPr>
        <p:grpSpPr>
          <a:xfrm>
            <a:off x="3352800" y="4572000"/>
            <a:ext cx="5334000" cy="923330"/>
            <a:chOff x="3352800" y="4572000"/>
            <a:chExt cx="5334000" cy="923330"/>
          </a:xfrm>
        </p:grpSpPr>
        <p:sp>
          <p:nvSpPr>
            <p:cNvPr id="7" name="Retângulo 6"/>
            <p:cNvSpPr/>
            <p:nvPr/>
          </p:nvSpPr>
          <p:spPr>
            <a:xfrm>
              <a:off x="6248400" y="4572000"/>
              <a:ext cx="2438400" cy="923330"/>
            </a:xfrm>
            <a:prstGeom prst="rect">
              <a:avLst/>
            </a:prstGeom>
            <a:solidFill>
              <a:schemeClr val="accent2"/>
            </a:solidFill>
            <a:ln>
              <a:solidFill>
                <a:schemeClr val="tx2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pt-BR" b="1" dirty="0" smtClean="0">
                  <a:solidFill>
                    <a:schemeClr val="bg1"/>
                  </a:solidFill>
                </a:rPr>
                <a:t>Errado!</a:t>
              </a:r>
            </a:p>
            <a:p>
              <a:pPr algn="ctr"/>
              <a:r>
                <a:rPr lang="pt-BR" dirty="0" smtClean="0">
                  <a:solidFill>
                    <a:schemeClr val="bg1"/>
                  </a:solidFill>
                </a:rPr>
                <a:t>Não podemos somar</a:t>
              </a:r>
            </a:p>
            <a:p>
              <a:pPr algn="ctr"/>
              <a:r>
                <a:rPr lang="pt-BR" dirty="0" smtClean="0">
                  <a:solidFill>
                    <a:schemeClr val="bg1"/>
                  </a:solidFill>
                </a:rPr>
                <a:t>estruturas inteiras</a:t>
              </a:r>
              <a:endParaRPr lang="pt-BR" dirty="0">
                <a:solidFill>
                  <a:schemeClr val="bg1"/>
                </a:solidFill>
              </a:endParaRPr>
            </a:p>
          </p:txBody>
        </p:sp>
        <p:cxnSp>
          <p:nvCxnSpPr>
            <p:cNvPr id="8" name="Conector de seta reta 7"/>
            <p:cNvCxnSpPr>
              <a:stCxn id="7" idx="1"/>
            </p:cNvCxnSpPr>
            <p:nvPr/>
          </p:nvCxnSpPr>
          <p:spPr>
            <a:xfrm rot="10800000" flipV="1">
              <a:off x="3352800" y="5033664"/>
              <a:ext cx="2895600" cy="452735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362200"/>
            <a:ext cx="749617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Outras Operações com Estruturas</a:t>
            </a:r>
            <a:endParaRPr lang="pt-BR" altLang="en-US" noProof="0" dirty="0" smtClean="0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4637113"/>
          </a:xfrm>
        </p:spPr>
        <p:txBody>
          <a:bodyPr/>
          <a:lstStyle/>
          <a:p>
            <a:r>
              <a:rPr lang="pt-BR" dirty="0" smtClean="0"/>
              <a:t>Como escrever um programa que imprime a soma das coordenadas de dois pontos? </a:t>
            </a:r>
            <a:endParaRPr lang="pt-BR" dirty="0"/>
          </a:p>
        </p:txBody>
      </p:sp>
      <p:grpSp>
        <p:nvGrpSpPr>
          <p:cNvPr id="2" name="Grupo 10"/>
          <p:cNvGrpSpPr/>
          <p:nvPr/>
        </p:nvGrpSpPr>
        <p:grpSpPr>
          <a:xfrm>
            <a:off x="4114800" y="4648200"/>
            <a:ext cx="3810000" cy="923330"/>
            <a:chOff x="4114800" y="4648200"/>
            <a:chExt cx="3810000" cy="923330"/>
          </a:xfrm>
        </p:grpSpPr>
        <p:sp>
          <p:nvSpPr>
            <p:cNvPr id="7" name="Retângulo 6"/>
            <p:cNvSpPr/>
            <p:nvPr/>
          </p:nvSpPr>
          <p:spPr>
            <a:xfrm>
              <a:off x="5867400" y="4648200"/>
              <a:ext cx="2057400" cy="92333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2"/>
              </a:solidFill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pt-BR" b="1" dirty="0" smtClean="0">
                  <a:solidFill>
                    <a:schemeClr val="bg1"/>
                  </a:solidFill>
                </a:rPr>
                <a:t>Certo!</a:t>
              </a:r>
            </a:p>
            <a:p>
              <a:pPr algn="ctr"/>
              <a:r>
                <a:rPr lang="pt-BR" dirty="0" smtClean="0">
                  <a:solidFill>
                    <a:schemeClr val="bg1"/>
                  </a:solidFill>
                </a:rPr>
                <a:t>Temos que atuar</a:t>
              </a:r>
            </a:p>
            <a:p>
              <a:pPr algn="ctr"/>
              <a:r>
                <a:rPr lang="pt-BR" dirty="0" smtClean="0">
                  <a:solidFill>
                    <a:schemeClr val="bg1"/>
                  </a:solidFill>
                </a:rPr>
                <a:t>membro a membro</a:t>
              </a:r>
              <a:endParaRPr lang="pt-BR" dirty="0">
                <a:solidFill>
                  <a:schemeClr val="bg1"/>
                </a:solidFill>
              </a:endParaRPr>
            </a:p>
          </p:txBody>
        </p:sp>
        <p:cxnSp>
          <p:nvCxnSpPr>
            <p:cNvPr id="8" name="Conector de seta reta 7"/>
            <p:cNvCxnSpPr>
              <a:stCxn id="7" idx="1"/>
            </p:cNvCxnSpPr>
            <p:nvPr/>
          </p:nvCxnSpPr>
          <p:spPr>
            <a:xfrm rot="10800000" flipV="1">
              <a:off x="4114800" y="5109864"/>
              <a:ext cx="1752600" cy="452735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Usando </a:t>
            </a:r>
            <a:r>
              <a:rPr lang="pt-BR" dirty="0" err="1" smtClean="0">
                <a:solidFill>
                  <a:schemeClr val="tx2"/>
                </a:solidFill>
              </a:rPr>
              <a:t>typedef</a:t>
            </a:r>
            <a:endParaRPr lang="pt-BR" altLang="en-US" noProof="0" dirty="0" smtClean="0">
              <a:solidFill>
                <a:schemeClr val="tx2"/>
              </a:solidFill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4637113"/>
          </a:xfrm>
        </p:spPr>
        <p:txBody>
          <a:bodyPr/>
          <a:lstStyle/>
          <a:p>
            <a:r>
              <a:rPr lang="pt-BR" dirty="0"/>
              <a:t>P</a:t>
            </a:r>
            <a:r>
              <a:rPr lang="pt-BR" dirty="0" smtClean="0"/>
              <a:t>ermite </a:t>
            </a:r>
            <a:r>
              <a:rPr lang="pt-BR" dirty="0" smtClean="0"/>
              <a:t>criar novos nomes para tipos </a:t>
            </a:r>
            <a:r>
              <a:rPr lang="pt-BR" dirty="0" smtClean="0"/>
              <a:t>existentes</a:t>
            </a:r>
            <a:endParaRPr lang="pt-BR" dirty="0" smtClean="0"/>
          </a:p>
          <a:p>
            <a:r>
              <a:rPr lang="pt-BR" dirty="0" smtClean="0"/>
              <a:t>Ú</a:t>
            </a:r>
            <a:r>
              <a:rPr lang="pt-BR" dirty="0" smtClean="0"/>
              <a:t>til </a:t>
            </a:r>
            <a:r>
              <a:rPr lang="pt-BR" dirty="0" smtClean="0"/>
              <a:t>para abreviar nomes de tipos ou tipos complexos</a:t>
            </a:r>
          </a:p>
          <a:p>
            <a:r>
              <a:rPr lang="pt-BR" dirty="0" smtClean="0"/>
              <a:t>Forma Geral:</a:t>
            </a:r>
          </a:p>
          <a:p>
            <a:pPr algn="ctr">
              <a:buNone/>
            </a:pPr>
            <a:r>
              <a:rPr lang="pt-BR" b="1" dirty="0" err="1" smtClean="0">
                <a:solidFill>
                  <a:schemeClr val="tx2"/>
                </a:solidFill>
              </a:rPr>
              <a:t>typedef</a:t>
            </a:r>
            <a:r>
              <a:rPr lang="pt-BR" b="1" dirty="0" smtClean="0">
                <a:solidFill>
                  <a:schemeClr val="tx2"/>
                </a:solidFill>
              </a:rPr>
              <a:t>  </a:t>
            </a:r>
            <a:r>
              <a:rPr lang="pt-BR" b="1" dirty="0" smtClean="0"/>
              <a:t> </a:t>
            </a:r>
            <a:r>
              <a:rPr lang="pt-BR" dirty="0" err="1" smtClean="0">
                <a:solidFill>
                  <a:schemeClr val="tx1"/>
                </a:solidFill>
              </a:rPr>
              <a:t>tipo_existente</a:t>
            </a:r>
            <a:r>
              <a:rPr lang="pt-BR" dirty="0" smtClean="0"/>
              <a:t>   </a:t>
            </a:r>
            <a:r>
              <a:rPr lang="pt-BR" dirty="0" err="1" smtClean="0">
                <a:solidFill>
                  <a:schemeClr val="tx1"/>
                </a:solidFill>
              </a:rPr>
              <a:t>novo_nome</a:t>
            </a:r>
            <a:r>
              <a:rPr lang="pt-BR" dirty="0" smtClean="0">
                <a:solidFill>
                  <a:srgbClr val="FF0000"/>
                </a:solidFill>
              </a:rPr>
              <a:t>;</a:t>
            </a:r>
            <a:endParaRPr lang="pt-BR" dirty="0" smtClean="0">
              <a:solidFill>
                <a:srgbClr val="FF0000"/>
              </a:solidFill>
            </a:endParaRPr>
          </a:p>
          <a:p>
            <a:r>
              <a:rPr lang="pt-BR" dirty="0" smtClean="0"/>
              <a:t>Ex.:</a:t>
            </a:r>
          </a:p>
          <a:p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Define a palavra “</a:t>
            </a:r>
            <a:r>
              <a:rPr lang="pt-BR" dirty="0" err="1" smtClean="0">
                <a:solidFill>
                  <a:schemeClr val="tx1"/>
                </a:solidFill>
              </a:rPr>
              <a:t>uint</a:t>
            </a:r>
            <a:r>
              <a:rPr lang="pt-BR" dirty="0" smtClean="0"/>
              <a:t>” como sendo um novo tipo, </a:t>
            </a:r>
            <a:r>
              <a:rPr lang="pt-BR" smtClean="0"/>
              <a:t>novo nome do </a:t>
            </a:r>
            <a:r>
              <a:rPr lang="pt-BR" dirty="0" smtClean="0"/>
              <a:t>tipo “</a:t>
            </a:r>
            <a:r>
              <a:rPr lang="pt-BR" dirty="0" err="1" smtClean="0">
                <a:solidFill>
                  <a:schemeClr val="tx2"/>
                </a:solidFill>
              </a:rPr>
              <a:t>unsigned</a:t>
            </a:r>
            <a:r>
              <a:rPr lang="pt-BR" dirty="0" smtClean="0">
                <a:solidFill>
                  <a:schemeClr val="tx2"/>
                </a:solidFill>
              </a:rPr>
              <a:t> </a:t>
            </a:r>
            <a:r>
              <a:rPr lang="pt-BR" dirty="0" err="1" smtClean="0">
                <a:solidFill>
                  <a:schemeClr val="tx2"/>
                </a:solidFill>
              </a:rPr>
              <a:t>int</a:t>
            </a:r>
            <a:r>
              <a:rPr lang="pt-BR" dirty="0" smtClean="0"/>
              <a:t>”;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3810000"/>
            <a:ext cx="5584371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Usando </a:t>
            </a:r>
            <a:r>
              <a:rPr lang="pt-BR" dirty="0" err="1" smtClean="0">
                <a:solidFill>
                  <a:schemeClr val="tx2"/>
                </a:solidFill>
              </a:rPr>
              <a:t>typedef</a:t>
            </a:r>
            <a:endParaRPr lang="pt-BR" altLang="en-US" noProof="0" dirty="0" smtClean="0">
              <a:solidFill>
                <a:schemeClr val="tx2"/>
              </a:solidFill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4637113"/>
          </a:xfrm>
        </p:spPr>
        <p:txBody>
          <a:bodyPr/>
          <a:lstStyle/>
          <a:p>
            <a:r>
              <a:rPr lang="pt-BR" dirty="0" smtClean="0"/>
              <a:t>Muito útil para evitar a necessidade de utilizar a palavra “</a:t>
            </a:r>
            <a:r>
              <a:rPr lang="pt-BR" dirty="0" err="1" smtClean="0">
                <a:solidFill>
                  <a:schemeClr val="tx2"/>
                </a:solidFill>
              </a:rPr>
              <a:t>struct</a:t>
            </a:r>
            <a:r>
              <a:rPr lang="pt-BR" dirty="0" smtClean="0"/>
              <a:t>” nas declarações de variáveis tipo estrutura: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pPr lvl="8"/>
            <a:r>
              <a:rPr lang="pt-BR" dirty="0" smtClean="0"/>
              <a:t>    ou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590800"/>
            <a:ext cx="4143375" cy="359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9200" y="2590800"/>
            <a:ext cx="401955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Passagem de Estruturas para Funções</a:t>
            </a:r>
            <a:endParaRPr lang="pt-BR" altLang="en-US" noProof="0" dirty="0" smtClean="0">
              <a:solidFill>
                <a:schemeClr val="tx2"/>
              </a:solidFill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2362200"/>
            <a:ext cx="7315200" cy="4342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2" name="Grupo 21"/>
          <p:cNvGrpSpPr/>
          <p:nvPr/>
        </p:nvGrpSpPr>
        <p:grpSpPr>
          <a:xfrm>
            <a:off x="3886200" y="4191000"/>
            <a:ext cx="4038600" cy="1752599"/>
            <a:chOff x="3886200" y="4191000"/>
            <a:chExt cx="4038600" cy="1752599"/>
          </a:xfrm>
        </p:grpSpPr>
        <p:grpSp>
          <p:nvGrpSpPr>
            <p:cNvPr id="11" name="Grupo 10"/>
            <p:cNvGrpSpPr/>
            <p:nvPr/>
          </p:nvGrpSpPr>
          <p:grpSpPr>
            <a:xfrm>
              <a:off x="3886200" y="4876800"/>
              <a:ext cx="4038600" cy="1066799"/>
              <a:chOff x="1066800" y="6248400"/>
              <a:chExt cx="4038600" cy="1066799"/>
            </a:xfrm>
          </p:grpSpPr>
          <p:sp>
            <p:nvSpPr>
              <p:cNvPr id="12" name="Retângulo 11"/>
              <p:cNvSpPr/>
              <p:nvPr/>
            </p:nvSpPr>
            <p:spPr>
              <a:xfrm>
                <a:off x="2362200" y="6248400"/>
                <a:ext cx="2743200" cy="923330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tx2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pt-BR" b="1" dirty="0" smtClean="0">
                    <a:solidFill>
                      <a:schemeClr val="bg1"/>
                    </a:solidFill>
                  </a:rPr>
                  <a:t>A passagem será feita por valor, resultando em uma cópia de p1 para p</a:t>
                </a:r>
                <a:endParaRPr lang="pt-BR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13" name="Forma 12"/>
              <p:cNvCxnSpPr>
                <a:stCxn id="12" idx="1"/>
              </p:cNvCxnSpPr>
              <p:nvPr/>
            </p:nvCxnSpPr>
            <p:spPr>
              <a:xfrm rot="10800000" flipV="1">
                <a:off x="1066800" y="6710064"/>
                <a:ext cx="1295400" cy="605135"/>
              </a:xfrm>
              <a:prstGeom prst="bentConnector3">
                <a:avLst>
                  <a:gd name="adj1" fmla="val 29529"/>
                </a:avLst>
              </a:prstGeom>
              <a:ln w="28575">
                <a:solidFill>
                  <a:schemeClr val="tx2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1" name="Forma 20"/>
            <p:cNvCxnSpPr>
              <a:stCxn id="12" idx="0"/>
            </p:cNvCxnSpPr>
            <p:nvPr/>
          </p:nvCxnSpPr>
          <p:spPr>
            <a:xfrm rot="16200000" flipV="1">
              <a:off x="5372100" y="3695700"/>
              <a:ext cx="685800" cy="1676400"/>
            </a:xfrm>
            <a:prstGeom prst="bentConnector2">
              <a:avLst/>
            </a:prstGeom>
            <a:ln w="28575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381000" y="990600"/>
            <a:ext cx="8534400" cy="5170513"/>
          </a:xfrm>
        </p:spPr>
        <p:txBody>
          <a:bodyPr/>
          <a:lstStyle/>
          <a:p>
            <a:r>
              <a:rPr lang="pt-BR" dirty="0" smtClean="0"/>
              <a:t>Uma função pode retornar uma estrutura: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86590" y="1447800"/>
            <a:ext cx="665741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Retornando Estruturas</a:t>
            </a:r>
            <a:br>
              <a:rPr lang="pt-BR" dirty="0" smtClean="0"/>
            </a:br>
            <a:endParaRPr lang="pt-BR" altLang="en-US" noProof="0" dirty="0" smtClean="0">
              <a:solidFill>
                <a:schemeClr val="tx2"/>
              </a:solidFill>
            </a:endParaRPr>
          </a:p>
        </p:txBody>
      </p:sp>
      <p:grpSp>
        <p:nvGrpSpPr>
          <p:cNvPr id="2" name="Grupo 21"/>
          <p:cNvGrpSpPr/>
          <p:nvPr/>
        </p:nvGrpSpPr>
        <p:grpSpPr>
          <a:xfrm>
            <a:off x="134112" y="3922776"/>
            <a:ext cx="2971803" cy="2057402"/>
            <a:chOff x="-1767015" y="4038603"/>
            <a:chExt cx="4738821" cy="2571751"/>
          </a:xfrm>
        </p:grpSpPr>
        <p:grpSp>
          <p:nvGrpSpPr>
            <p:cNvPr id="3" name="Grupo 10"/>
            <p:cNvGrpSpPr/>
            <p:nvPr/>
          </p:nvGrpSpPr>
          <p:grpSpPr>
            <a:xfrm>
              <a:off x="-1767015" y="4610102"/>
              <a:ext cx="4738821" cy="2000252"/>
              <a:chOff x="-4586415" y="5981702"/>
              <a:chExt cx="4738821" cy="2000252"/>
            </a:xfrm>
          </p:grpSpPr>
          <p:sp>
            <p:nvSpPr>
              <p:cNvPr id="12" name="Retângulo 11"/>
              <p:cNvSpPr/>
              <p:nvPr/>
            </p:nvSpPr>
            <p:spPr>
              <a:xfrm>
                <a:off x="-4586415" y="5981702"/>
                <a:ext cx="3766751" cy="1500411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tx2"/>
                </a:solidFill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pt-BR" b="1" dirty="0" smtClean="0">
                    <a:solidFill>
                      <a:schemeClr val="bg1"/>
                    </a:solidFill>
                  </a:rPr>
                  <a:t>O retorno será feito por valor, resultando em uma cópia de s para p3</a:t>
                </a:r>
                <a:endParaRPr lang="pt-BR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13" name="Forma 12"/>
              <p:cNvCxnSpPr>
                <a:stCxn id="12" idx="2"/>
              </p:cNvCxnSpPr>
              <p:nvPr/>
            </p:nvCxnSpPr>
            <p:spPr>
              <a:xfrm rot="16200000" flipH="1">
                <a:off x="-1525237" y="6304312"/>
                <a:ext cx="499841" cy="2855444"/>
              </a:xfrm>
              <a:prstGeom prst="bentConnector2">
                <a:avLst/>
              </a:prstGeom>
              <a:ln w="28575">
                <a:solidFill>
                  <a:schemeClr val="tx2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1" name="Forma 20"/>
            <p:cNvCxnSpPr>
              <a:stCxn id="12" idx="0"/>
            </p:cNvCxnSpPr>
            <p:nvPr/>
          </p:nvCxnSpPr>
          <p:spPr>
            <a:xfrm rot="5400000" flipH="1" flipV="1">
              <a:off x="1197577" y="2957387"/>
              <a:ext cx="571500" cy="2733932"/>
            </a:xfrm>
            <a:prstGeom prst="bentConnector2">
              <a:avLst/>
            </a:prstGeom>
            <a:ln w="28575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en-US" noProof="0" dirty="0" smtClean="0"/>
              <a:t>Tipos de Dados Primitivos </a:t>
            </a:r>
            <a:r>
              <a:rPr lang="pt-BR" altLang="en-US" noProof="0" dirty="0" err="1" smtClean="0"/>
              <a:t>vs</a:t>
            </a:r>
            <a:r>
              <a:rPr lang="pt-BR" altLang="en-US" noProof="0" dirty="0" smtClean="0"/>
              <a:t> Estruturados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T</a:t>
            </a:r>
            <a:r>
              <a:rPr lang="pt-BR" dirty="0" smtClean="0"/>
              <a:t>ipos primitivos: reais (</a:t>
            </a:r>
            <a:r>
              <a:rPr lang="pt-BR" dirty="0" smtClean="0">
                <a:solidFill>
                  <a:schemeClr val="tx2"/>
                </a:solidFill>
              </a:rPr>
              <a:t>float</a:t>
            </a:r>
            <a:r>
              <a:rPr lang="pt-BR" dirty="0" smtClean="0"/>
              <a:t>, </a:t>
            </a:r>
            <a:r>
              <a:rPr lang="pt-BR" dirty="0" err="1" smtClean="0">
                <a:solidFill>
                  <a:schemeClr val="tx2"/>
                </a:solidFill>
              </a:rPr>
              <a:t>double</a:t>
            </a:r>
            <a:r>
              <a:rPr lang="pt-BR" dirty="0" smtClean="0"/>
              <a:t>), inteiros (</a:t>
            </a:r>
            <a:r>
              <a:rPr lang="pt-BR" dirty="0" err="1" smtClean="0">
                <a:solidFill>
                  <a:schemeClr val="tx2"/>
                </a:solidFill>
              </a:rPr>
              <a:t>int</a:t>
            </a:r>
            <a:r>
              <a:rPr lang="pt-BR" dirty="0" smtClean="0"/>
              <a:t>), caractere (</a:t>
            </a:r>
            <a:r>
              <a:rPr lang="pt-BR" dirty="0" smtClean="0">
                <a:solidFill>
                  <a:schemeClr val="tx2"/>
                </a:solidFill>
              </a:rPr>
              <a:t>char</a:t>
            </a:r>
            <a:r>
              <a:rPr lang="pt-BR" dirty="0" smtClean="0"/>
              <a:t>);</a:t>
            </a:r>
          </a:p>
          <a:p>
            <a:r>
              <a:rPr lang="pt-BR" dirty="0" smtClean="0"/>
              <a:t>Tipos </a:t>
            </a:r>
            <a:r>
              <a:rPr lang="pt-BR" dirty="0" smtClean="0"/>
              <a:t>estruturados: </a:t>
            </a:r>
            <a:r>
              <a:rPr lang="pt-BR" dirty="0" smtClean="0"/>
              <a:t>informações são compostas por diversos campos com tipos diferentes</a:t>
            </a:r>
          </a:p>
          <a:p>
            <a:r>
              <a:rPr lang="pt-BR" altLang="en-US" noProof="0" dirty="0" smtClean="0"/>
              <a:t>São chamados de:</a:t>
            </a:r>
          </a:p>
          <a:p>
            <a:pPr lvl="1"/>
            <a:r>
              <a:rPr lang="pt-BR" altLang="en-US" dirty="0" smtClean="0"/>
              <a:t>Tipos de dados estruturados ou registros (em c: </a:t>
            </a:r>
            <a:r>
              <a:rPr lang="pt-BR" altLang="en-US" dirty="0" err="1" smtClean="0">
                <a:solidFill>
                  <a:schemeClr val="tx2"/>
                </a:solidFill>
              </a:rPr>
              <a:t>struct</a:t>
            </a:r>
            <a:r>
              <a:rPr lang="pt-BR" altLang="en-US" dirty="0" smtClean="0"/>
              <a:t>)</a:t>
            </a:r>
            <a:endParaRPr lang="pt-BR" altLang="en-US" noProof="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Estruturas Aninhadas</a:t>
            </a:r>
            <a:endParaRPr lang="pt-BR" altLang="en-US" noProof="0" dirty="0" smtClean="0">
              <a:solidFill>
                <a:schemeClr val="tx2"/>
              </a:solidFill>
            </a:endParaRPr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>
          <a:xfrm>
            <a:off x="381000" y="1524000"/>
            <a:ext cx="8534400" cy="4637113"/>
          </a:xfrm>
        </p:spPr>
        <p:txBody>
          <a:bodyPr/>
          <a:lstStyle/>
          <a:p>
            <a:r>
              <a:rPr lang="pt-BR" dirty="0" smtClean="0"/>
              <a:t>Membros de uma estrutura podem ser outras estruturas previamente definidas Ex.:</a:t>
            </a:r>
          </a:p>
        </p:txBody>
      </p:sp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2590800"/>
            <a:ext cx="3295650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36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3200400"/>
            <a:ext cx="3295650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Exemplo: Ponto está dentro do Círculo?</a:t>
            </a:r>
            <a:endParaRPr lang="pt-BR" altLang="en-US" noProof="0" dirty="0" smtClean="0">
              <a:solidFill>
                <a:schemeClr val="tx2"/>
              </a:solidFill>
            </a:endParaRP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3400" y="1752600"/>
            <a:ext cx="735996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18" name="Grupo 17"/>
          <p:cNvGrpSpPr/>
          <p:nvPr/>
        </p:nvGrpSpPr>
        <p:grpSpPr>
          <a:xfrm>
            <a:off x="2286000" y="2514600"/>
            <a:ext cx="6629400" cy="1600200"/>
            <a:chOff x="2286000" y="2514600"/>
            <a:chExt cx="6629400" cy="1600200"/>
          </a:xfrm>
        </p:grpSpPr>
        <p:sp>
          <p:nvSpPr>
            <p:cNvPr id="13" name="Retângulo 12"/>
            <p:cNvSpPr/>
            <p:nvPr/>
          </p:nvSpPr>
          <p:spPr>
            <a:xfrm>
              <a:off x="5791200" y="3429000"/>
              <a:ext cx="3124200" cy="68580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graphicFrame>
          <p:nvGraphicFramePr>
            <p:cNvPr id="9" name="Objeto 8"/>
            <p:cNvGraphicFramePr>
              <a:graphicFrameLocks noChangeAspect="1"/>
            </p:cNvGraphicFramePr>
            <p:nvPr/>
          </p:nvGraphicFramePr>
          <p:xfrm>
            <a:off x="5791200" y="3454400"/>
            <a:ext cx="3096260" cy="584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45" name="Equação" r:id="rId4" imgW="1346040" imgH="253800" progId="Equation.3">
                    <p:embed/>
                  </p:oleObj>
                </mc:Choice>
                <mc:Fallback>
                  <p:oleObj name="Equação" r:id="rId4" imgW="1346040" imgH="253800" progId="Equation.3">
                    <p:embed/>
                    <p:pic>
                      <p:nvPicPr>
                        <p:cNvPr id="0" name="Picture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91200" y="3454400"/>
                          <a:ext cx="3096260" cy="584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" name="Retângulo 9"/>
            <p:cNvSpPr/>
            <p:nvPr/>
          </p:nvSpPr>
          <p:spPr>
            <a:xfrm>
              <a:off x="2286000" y="2514600"/>
              <a:ext cx="5486400" cy="6858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12" name="Forma 11"/>
            <p:cNvCxnSpPr>
              <a:stCxn id="10" idx="2"/>
            </p:cNvCxnSpPr>
            <p:nvPr/>
          </p:nvCxnSpPr>
          <p:spPr>
            <a:xfrm rot="16200000" flipH="1">
              <a:off x="5105400" y="3124200"/>
              <a:ext cx="609600" cy="762000"/>
            </a:xfrm>
            <a:prstGeom prst="bentConnector2">
              <a:avLst/>
            </a:prstGeom>
            <a:ln w="28575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Retângulo 19"/>
          <p:cNvSpPr/>
          <p:nvPr/>
        </p:nvSpPr>
        <p:spPr>
          <a:xfrm>
            <a:off x="1066800" y="5791200"/>
            <a:ext cx="6934200" cy="6858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Um ponto está no interior de um círculo se sua distância para o centro é menor que o raio do círculo</a:t>
            </a:r>
            <a:endParaRPr lang="pt-B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Vetores de Estruturas</a:t>
            </a:r>
            <a:endParaRPr lang="pt-BR" altLang="en-US" noProof="0" dirty="0" smtClean="0">
              <a:solidFill>
                <a:schemeClr val="tx2"/>
              </a:solidFill>
            </a:endParaRPr>
          </a:p>
        </p:txBody>
      </p:sp>
      <p:sp>
        <p:nvSpPr>
          <p:cNvPr id="11" name="Espaço Reservado para Conteúdo 10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4941913"/>
          </a:xfrm>
        </p:spPr>
        <p:txBody>
          <a:bodyPr/>
          <a:lstStyle/>
          <a:p>
            <a:r>
              <a:rPr lang="pt-BR" dirty="0" smtClean="0"/>
              <a:t>Considere </a:t>
            </a:r>
            <a:r>
              <a:rPr lang="pt-BR" dirty="0" smtClean="0"/>
              <a:t>o cálculo do centro geométrico de um conjunto de pontos:</a:t>
            </a:r>
            <a:endParaRPr lang="pt-BR" dirty="0"/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4400" y="2586698"/>
            <a:ext cx="2438400" cy="994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3617784"/>
            <a:ext cx="5486400" cy="3106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438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81647" y="2438400"/>
            <a:ext cx="5586153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Atividade</a:t>
            </a:r>
            <a:endParaRPr lang="pt-BR" altLang="en-US" noProof="0" dirty="0" smtClean="0">
              <a:solidFill>
                <a:schemeClr val="tx2"/>
              </a:solidFill>
            </a:endParaRPr>
          </a:p>
        </p:txBody>
      </p:sp>
      <p:sp>
        <p:nvSpPr>
          <p:cNvPr id="11" name="Espaço Reservado para Conteúdo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Faça um programa que declare uma estrutura “</a:t>
            </a:r>
            <a:r>
              <a:rPr lang="pt-BR" dirty="0" err="1" smtClean="0"/>
              <a:t>Fucionario</a:t>
            </a:r>
            <a:r>
              <a:rPr lang="pt-BR" dirty="0" smtClean="0"/>
              <a:t>” com os campos, nome, cargo, endereço, CPF, idade e salário.</a:t>
            </a:r>
          </a:p>
          <a:p>
            <a:r>
              <a:rPr lang="pt-BR" dirty="0" smtClean="0"/>
              <a:t>O programa deve ler do teclado as informações de 5 funcionários em um </a:t>
            </a:r>
            <a:r>
              <a:rPr lang="pt-BR" b="1" dirty="0" smtClean="0"/>
              <a:t>vetor de estruturas</a:t>
            </a:r>
            <a:r>
              <a:rPr lang="pt-BR" dirty="0" smtClean="0"/>
              <a:t>;</a:t>
            </a:r>
          </a:p>
          <a:p>
            <a:r>
              <a:rPr lang="pt-BR" dirty="0" smtClean="0"/>
              <a:t>Em seguida o programa imprime o nome e o salário de cada funcionário;</a:t>
            </a:r>
          </a:p>
          <a:p>
            <a:r>
              <a:rPr lang="pt-BR" dirty="0" smtClean="0"/>
              <a:t>Por fim, o programa imprime o total pago para todos os funcionários. Ex.:</a:t>
            </a:r>
          </a:p>
          <a:p>
            <a:pPr>
              <a:buNone/>
            </a:pPr>
            <a:endParaRPr lang="pt-BR" dirty="0" smtClean="0"/>
          </a:p>
          <a:p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3124200" y="4800600"/>
            <a:ext cx="3429000" cy="175432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1"/>
                </a:solidFill>
              </a:rPr>
              <a:t>Maria.......R$ 2.500,00</a:t>
            </a:r>
          </a:p>
          <a:p>
            <a:pPr>
              <a:buNone/>
            </a:pPr>
            <a:r>
              <a:rPr lang="pt-BR" dirty="0" smtClean="0">
                <a:solidFill>
                  <a:schemeClr val="bg1"/>
                </a:solidFill>
              </a:rPr>
              <a:t>João.........R$ 2.000,00</a:t>
            </a:r>
          </a:p>
          <a:p>
            <a:pPr>
              <a:buNone/>
            </a:pPr>
            <a:r>
              <a:rPr lang="pt-BR" dirty="0" smtClean="0">
                <a:solidFill>
                  <a:schemeClr val="bg1"/>
                </a:solidFill>
              </a:rPr>
              <a:t>Pedro.......R$ 1.500,00</a:t>
            </a:r>
          </a:p>
          <a:p>
            <a:pPr>
              <a:buNone/>
            </a:pPr>
            <a:r>
              <a:rPr lang="pt-BR" dirty="0" smtClean="0">
                <a:solidFill>
                  <a:schemeClr val="bg1"/>
                </a:solidFill>
              </a:rPr>
              <a:t>------------------------------</a:t>
            </a:r>
          </a:p>
          <a:p>
            <a:pPr>
              <a:buNone/>
            </a:pPr>
            <a:r>
              <a:rPr lang="pt-BR" dirty="0" smtClean="0">
                <a:solidFill>
                  <a:schemeClr val="bg1"/>
                </a:solidFill>
              </a:rPr>
              <a:t>Total.........R$ 6.000,00</a:t>
            </a:r>
          </a:p>
          <a:p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Atividade</a:t>
            </a:r>
            <a:endParaRPr lang="pt-BR" altLang="en-US" noProof="0" dirty="0" smtClean="0">
              <a:solidFill>
                <a:schemeClr val="tx2"/>
              </a:solidFill>
            </a:endParaRPr>
          </a:p>
        </p:txBody>
      </p:sp>
      <p:sp>
        <p:nvSpPr>
          <p:cNvPr id="11" name="Espaço Reservado para Conteúdo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Adicione uma função ao programa “</a:t>
            </a:r>
            <a:r>
              <a:rPr lang="pt-BR" u="sng" dirty="0" err="1" smtClean="0"/>
              <a:t>salarioCargo</a:t>
            </a:r>
            <a:r>
              <a:rPr lang="pt-BR" dirty="0" smtClean="0"/>
              <a:t>” que recebe como parâmetro </a:t>
            </a:r>
            <a:r>
              <a:rPr lang="pt-BR" u="sng" dirty="0" smtClean="0"/>
              <a:t>o vetor de funcionários</a:t>
            </a:r>
            <a:r>
              <a:rPr lang="pt-BR" dirty="0" smtClean="0"/>
              <a:t> e uma </a:t>
            </a:r>
            <a:r>
              <a:rPr lang="pt-BR" u="sng" dirty="0" smtClean="0"/>
              <a:t>string  contendo o nome de um cargo</a:t>
            </a:r>
            <a:r>
              <a:rPr lang="pt-BR" dirty="0" smtClean="0"/>
              <a:t>, e retorna o total pago para todos os funcionários daquele cargo.</a:t>
            </a:r>
          </a:p>
          <a:p>
            <a:r>
              <a:rPr lang="pt-BR" dirty="0" smtClean="0"/>
              <a:t>Altere a função </a:t>
            </a:r>
            <a:r>
              <a:rPr lang="pt-BR" dirty="0" err="1" smtClean="0"/>
              <a:t>main</a:t>
            </a:r>
            <a:r>
              <a:rPr lang="pt-BR" dirty="0" smtClean="0"/>
              <a:t> para que, após imprimir o salário dos funcionários, solicite ao usuário o nome de um cargo e imprima o valor total pago para todos os funcionários do cargo informado.</a:t>
            </a:r>
          </a:p>
          <a:p>
            <a:pPr>
              <a:buNone/>
            </a:pP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en-US" noProof="0" dirty="0" smtClean="0"/>
              <a:t>Tipos de Dados Estruturados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P</a:t>
            </a:r>
            <a:r>
              <a:rPr lang="pt-BR" dirty="0" smtClean="0"/>
              <a:t>ermitem agrupar conjuntos de tipos de dados distintos sob um único nome</a:t>
            </a:r>
          </a:p>
          <a:p>
            <a:r>
              <a:rPr lang="pt-BR" dirty="0" smtClean="0"/>
              <a:t>Ex</a:t>
            </a:r>
            <a:r>
              <a:rPr lang="pt-BR" dirty="0" smtClean="0"/>
              <a:t>.:</a:t>
            </a:r>
            <a:endParaRPr lang="pt-BR" altLang="en-US" noProof="0" dirty="0" smtClean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619067"/>
              </p:ext>
            </p:extLst>
          </p:nvPr>
        </p:nvGraphicFramePr>
        <p:xfrm>
          <a:off x="2590800" y="3429000"/>
          <a:ext cx="4191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133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Tipo de dados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Campo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String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Nome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String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Endereço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Inteiro</a:t>
                      </a:r>
                      <a:endParaRPr lang="pt-B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Telefone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Inteiro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Idade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String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Data de Nascimento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Float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Peso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Float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Altura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2590800" y="3048000"/>
            <a:ext cx="4191000" cy="369332"/>
          </a:xfrm>
          <a:prstGeom prst="rect">
            <a:avLst/>
          </a:prstGeom>
          <a:solidFill>
            <a:schemeClr val="accent1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Cadastro Pessoal</a:t>
            </a:r>
            <a:endParaRPr lang="pt-BR" dirty="0">
              <a:solidFill>
                <a:schemeClr val="bg1"/>
              </a:solidFill>
            </a:endParaRPr>
          </a:p>
        </p:txBody>
      </p:sp>
      <p:grpSp>
        <p:nvGrpSpPr>
          <p:cNvPr id="23" name="Grupo 22"/>
          <p:cNvGrpSpPr/>
          <p:nvPr/>
        </p:nvGrpSpPr>
        <p:grpSpPr>
          <a:xfrm>
            <a:off x="228600" y="3276600"/>
            <a:ext cx="3581400" cy="838200"/>
            <a:chOff x="228600" y="3505200"/>
            <a:chExt cx="3581400" cy="838200"/>
          </a:xfrm>
        </p:grpSpPr>
        <p:sp>
          <p:nvSpPr>
            <p:cNvPr id="6" name="Retângulo 5"/>
            <p:cNvSpPr/>
            <p:nvPr/>
          </p:nvSpPr>
          <p:spPr>
            <a:xfrm>
              <a:off x="228600" y="3733800"/>
              <a:ext cx="1981200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Nome da Estrutura (tipo composto)</a:t>
              </a:r>
              <a:endParaRPr lang="pt-BR" dirty="0"/>
            </a:p>
          </p:txBody>
        </p:sp>
        <p:cxnSp>
          <p:nvCxnSpPr>
            <p:cNvPr id="9" name="Conector de seta reta 8"/>
            <p:cNvCxnSpPr/>
            <p:nvPr/>
          </p:nvCxnSpPr>
          <p:spPr>
            <a:xfrm flipV="1">
              <a:off x="2209800" y="3505200"/>
              <a:ext cx="1600200" cy="228600"/>
            </a:xfrm>
            <a:prstGeom prst="straightConnector1">
              <a:avLst/>
            </a:prstGeom>
            <a:ln w="28575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Grupo 21"/>
          <p:cNvGrpSpPr/>
          <p:nvPr/>
        </p:nvGrpSpPr>
        <p:grpSpPr>
          <a:xfrm>
            <a:off x="6768026" y="3962400"/>
            <a:ext cx="2223574" cy="2209800"/>
            <a:chOff x="6768026" y="4191000"/>
            <a:chExt cx="2223574" cy="2209800"/>
          </a:xfrm>
        </p:grpSpPr>
        <p:cxnSp>
          <p:nvCxnSpPr>
            <p:cNvPr id="10" name="Conector de seta reta 9"/>
            <p:cNvCxnSpPr>
              <a:stCxn id="7" idx="1"/>
            </p:cNvCxnSpPr>
            <p:nvPr/>
          </p:nvCxnSpPr>
          <p:spPr>
            <a:xfrm rot="10800000">
              <a:off x="6781800" y="4191000"/>
              <a:ext cx="609600" cy="6858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de seta reta 12"/>
            <p:cNvCxnSpPr/>
            <p:nvPr/>
          </p:nvCxnSpPr>
          <p:spPr>
            <a:xfrm rot="10800000">
              <a:off x="6781800" y="4572000"/>
              <a:ext cx="609600" cy="3048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de seta reta 14"/>
            <p:cNvCxnSpPr>
              <a:stCxn id="7" idx="1"/>
            </p:cNvCxnSpPr>
            <p:nvPr/>
          </p:nvCxnSpPr>
          <p:spPr>
            <a:xfrm rot="10800000" flipV="1">
              <a:off x="6781800" y="4876800"/>
              <a:ext cx="609600" cy="762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Conector de seta reta 17"/>
            <p:cNvCxnSpPr>
              <a:stCxn id="7" idx="1"/>
            </p:cNvCxnSpPr>
            <p:nvPr/>
          </p:nvCxnSpPr>
          <p:spPr>
            <a:xfrm rot="10800000" flipV="1">
              <a:off x="6781800" y="4876800"/>
              <a:ext cx="609600" cy="15240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tângulo 6"/>
            <p:cNvSpPr/>
            <p:nvPr/>
          </p:nvSpPr>
          <p:spPr>
            <a:xfrm>
              <a:off x="7391400" y="4572000"/>
              <a:ext cx="1600200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t-BR" dirty="0" smtClean="0"/>
                <a:t>Campos ou Membros</a:t>
              </a:r>
              <a:endParaRPr lang="pt-BR" dirty="0"/>
            </a:p>
          </p:txBody>
        </p:sp>
        <p:sp>
          <p:nvSpPr>
            <p:cNvPr id="21" name="CaixaDeTexto 20"/>
            <p:cNvSpPr txBox="1"/>
            <p:nvPr/>
          </p:nvSpPr>
          <p:spPr>
            <a:xfrm>
              <a:off x="6768026" y="4944070"/>
              <a:ext cx="16617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chemeClr val="tx2"/>
                  </a:solidFill>
                </a:rPr>
                <a:t>...</a:t>
              </a:r>
              <a:endParaRPr lang="pt-BR" b="1" dirty="0">
                <a:solidFill>
                  <a:schemeClr val="tx2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en-US" noProof="0" dirty="0" smtClean="0"/>
              <a:t>Definindo Estruturas de Dados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Forma geral:</a:t>
            </a:r>
            <a:endParaRPr lang="pt-BR" altLang="en-US" noProof="0" dirty="0" smtClean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2286000"/>
            <a:ext cx="3764844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en-US" noProof="0" dirty="0" smtClean="0"/>
              <a:t>Definindo Estruturas de Dados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304800" y="2971800"/>
          <a:ext cx="3124200" cy="323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8864"/>
                <a:gridCol w="159533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Tipo de dados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smtClean="0"/>
                        <a:t>Campo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String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Nome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String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Endereço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Inteiro</a:t>
                      </a:r>
                      <a:endParaRPr lang="pt-B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Telefone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Inteiro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Idade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String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Data de Nascimento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Float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Peso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Float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Altura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304800" y="2590800"/>
            <a:ext cx="3124200" cy="369332"/>
          </a:xfrm>
          <a:prstGeom prst="rect">
            <a:avLst/>
          </a:prstGeom>
          <a:solidFill>
            <a:schemeClr val="accent1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Cadastro Pessoal</a:t>
            </a:r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62600" y="2743200"/>
            <a:ext cx="3534363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61" name="Grupo 60"/>
          <p:cNvGrpSpPr/>
          <p:nvPr/>
        </p:nvGrpSpPr>
        <p:grpSpPr>
          <a:xfrm>
            <a:off x="3429000" y="3505200"/>
            <a:ext cx="2756974" cy="2514600"/>
            <a:chOff x="3429000" y="3505200"/>
            <a:chExt cx="2756974" cy="2514600"/>
          </a:xfrm>
        </p:grpSpPr>
        <p:grpSp>
          <p:nvGrpSpPr>
            <p:cNvPr id="3" name="Grupo 21"/>
            <p:cNvGrpSpPr/>
            <p:nvPr/>
          </p:nvGrpSpPr>
          <p:grpSpPr>
            <a:xfrm>
              <a:off x="3429000" y="3505200"/>
              <a:ext cx="1815026" cy="2514600"/>
              <a:chOff x="6768026" y="4038600"/>
              <a:chExt cx="1815026" cy="2514600"/>
            </a:xfrm>
          </p:grpSpPr>
          <p:cxnSp>
            <p:nvCxnSpPr>
              <p:cNvPr id="10" name="Conector de seta reta 9"/>
              <p:cNvCxnSpPr>
                <a:stCxn id="7" idx="1"/>
              </p:cNvCxnSpPr>
              <p:nvPr/>
            </p:nvCxnSpPr>
            <p:spPr>
              <a:xfrm rot="10800000">
                <a:off x="6768026" y="4038600"/>
                <a:ext cx="685800" cy="838200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Conector de seta reta 12"/>
              <p:cNvCxnSpPr>
                <a:stCxn id="7" idx="1"/>
              </p:cNvCxnSpPr>
              <p:nvPr/>
            </p:nvCxnSpPr>
            <p:spPr>
              <a:xfrm rot="10800000">
                <a:off x="6768026" y="4495800"/>
                <a:ext cx="685800" cy="381000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Conector de seta reta 14"/>
              <p:cNvCxnSpPr>
                <a:stCxn id="7" idx="1"/>
              </p:cNvCxnSpPr>
              <p:nvPr/>
            </p:nvCxnSpPr>
            <p:spPr>
              <a:xfrm rot="10800000">
                <a:off x="6768026" y="4800600"/>
                <a:ext cx="685800" cy="76200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Conector de seta reta 17"/>
              <p:cNvCxnSpPr>
                <a:stCxn id="7" idx="1"/>
              </p:cNvCxnSpPr>
              <p:nvPr/>
            </p:nvCxnSpPr>
            <p:spPr>
              <a:xfrm rot="10800000" flipV="1">
                <a:off x="6768026" y="4876800"/>
                <a:ext cx="685800" cy="1676400"/>
              </a:xfrm>
              <a:prstGeom prst="straightConnector1">
                <a:avLst/>
              </a:prstGeom>
              <a:ln w="28575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Retângulo 6"/>
              <p:cNvSpPr/>
              <p:nvPr/>
            </p:nvSpPr>
            <p:spPr>
              <a:xfrm>
                <a:off x="7453826" y="4648200"/>
                <a:ext cx="1129226" cy="457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Campos</a:t>
                </a:r>
                <a:endParaRPr lang="pt-BR" dirty="0"/>
              </a:p>
            </p:txBody>
          </p:sp>
          <p:sp>
            <p:nvSpPr>
              <p:cNvPr id="21" name="CaixaDeTexto 20"/>
              <p:cNvSpPr txBox="1"/>
              <p:nvPr/>
            </p:nvSpPr>
            <p:spPr>
              <a:xfrm>
                <a:off x="6768026" y="4944070"/>
                <a:ext cx="166174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b="1" dirty="0" smtClean="0">
                    <a:solidFill>
                      <a:schemeClr val="tx2"/>
                    </a:solidFill>
                  </a:rPr>
                  <a:t>...</a:t>
                </a:r>
                <a:endParaRPr lang="pt-BR" b="1" dirty="0">
                  <a:solidFill>
                    <a:schemeClr val="tx2"/>
                  </a:solidFill>
                </a:endParaRPr>
              </a:p>
            </p:txBody>
          </p:sp>
        </p:grpSp>
        <p:cxnSp>
          <p:nvCxnSpPr>
            <p:cNvPr id="27" name="Conector de seta reta 26"/>
            <p:cNvCxnSpPr>
              <a:stCxn id="7" idx="3"/>
            </p:cNvCxnSpPr>
            <p:nvPr/>
          </p:nvCxnSpPr>
          <p:spPr>
            <a:xfrm flipV="1">
              <a:off x="5244026" y="3581400"/>
              <a:ext cx="928174" cy="7620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Conector de seta reta 27"/>
            <p:cNvCxnSpPr>
              <a:stCxn id="7" idx="3"/>
            </p:cNvCxnSpPr>
            <p:nvPr/>
          </p:nvCxnSpPr>
          <p:spPr>
            <a:xfrm flipV="1">
              <a:off x="5244026" y="3886200"/>
              <a:ext cx="928174" cy="4572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Conector de seta reta 28"/>
            <p:cNvCxnSpPr>
              <a:stCxn id="7" idx="3"/>
            </p:cNvCxnSpPr>
            <p:nvPr/>
          </p:nvCxnSpPr>
          <p:spPr>
            <a:xfrm flipV="1">
              <a:off x="5244026" y="4114800"/>
              <a:ext cx="928174" cy="2286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Conector de seta reta 29"/>
            <p:cNvCxnSpPr>
              <a:stCxn id="7" idx="3"/>
            </p:cNvCxnSpPr>
            <p:nvPr/>
          </p:nvCxnSpPr>
          <p:spPr>
            <a:xfrm>
              <a:off x="5244026" y="4343400"/>
              <a:ext cx="928174" cy="762000"/>
            </a:xfrm>
            <a:prstGeom prst="straightConnector1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CaixaDeTexto 30"/>
            <p:cNvSpPr txBox="1"/>
            <p:nvPr/>
          </p:nvSpPr>
          <p:spPr>
            <a:xfrm>
              <a:off x="6019800" y="4114800"/>
              <a:ext cx="16617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chemeClr val="tx2"/>
                  </a:solidFill>
                </a:rPr>
                <a:t>...</a:t>
              </a:r>
              <a:endParaRPr lang="pt-BR" b="1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62" name="Grupo 61"/>
          <p:cNvGrpSpPr/>
          <p:nvPr/>
        </p:nvGrpSpPr>
        <p:grpSpPr>
          <a:xfrm>
            <a:off x="2743200" y="2286000"/>
            <a:ext cx="3962400" cy="609600"/>
            <a:chOff x="2743200" y="2286000"/>
            <a:chExt cx="3962400" cy="609600"/>
          </a:xfrm>
        </p:grpSpPr>
        <p:cxnSp>
          <p:nvCxnSpPr>
            <p:cNvPr id="20" name="Conector de seta reta 19"/>
            <p:cNvCxnSpPr>
              <a:stCxn id="6" idx="3"/>
            </p:cNvCxnSpPr>
            <p:nvPr/>
          </p:nvCxnSpPr>
          <p:spPr>
            <a:xfrm>
              <a:off x="5638800" y="2590800"/>
              <a:ext cx="1066800" cy="304800"/>
            </a:xfrm>
            <a:prstGeom prst="straightConnector1">
              <a:avLst/>
            </a:prstGeom>
            <a:ln w="28575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" name="Grupo 22"/>
            <p:cNvGrpSpPr/>
            <p:nvPr/>
          </p:nvGrpSpPr>
          <p:grpSpPr>
            <a:xfrm>
              <a:off x="2743200" y="2286000"/>
              <a:ext cx="2895600" cy="609600"/>
              <a:chOff x="6248400" y="2819400"/>
              <a:chExt cx="2895600" cy="609600"/>
            </a:xfrm>
          </p:grpSpPr>
          <p:sp>
            <p:nvSpPr>
              <p:cNvPr id="6" name="Retângulo 5"/>
              <p:cNvSpPr/>
              <p:nvPr/>
            </p:nvSpPr>
            <p:spPr>
              <a:xfrm>
                <a:off x="7162800" y="2819400"/>
                <a:ext cx="1981200" cy="6096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pt-BR" dirty="0" smtClean="0"/>
                  <a:t>Nome da Estrutura (tipo composto)</a:t>
                </a:r>
                <a:endParaRPr lang="pt-BR" dirty="0"/>
              </a:p>
            </p:txBody>
          </p:sp>
          <p:cxnSp>
            <p:nvCxnSpPr>
              <p:cNvPr id="9" name="Conector de seta reta 8"/>
              <p:cNvCxnSpPr>
                <a:stCxn id="6" idx="1"/>
              </p:cNvCxnSpPr>
              <p:nvPr/>
            </p:nvCxnSpPr>
            <p:spPr>
              <a:xfrm rot="10800000" flipV="1">
                <a:off x="6248400" y="3124200"/>
                <a:ext cx="914400" cy="152400"/>
              </a:xfrm>
              <a:prstGeom prst="straightConnector1">
                <a:avLst/>
              </a:prstGeom>
              <a:ln w="28575">
                <a:solidFill>
                  <a:schemeClr val="tx2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en-US" noProof="0" dirty="0" smtClean="0"/>
              <a:t>Importância de Estruturas de Dados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Considere um ponto representado por duas coordenadas: x e y</a:t>
            </a:r>
          </a:p>
          <a:p>
            <a:r>
              <a:rPr lang="pt-BR" u="sng" dirty="0" smtClean="0"/>
              <a:t>Sem</a:t>
            </a:r>
            <a:r>
              <a:rPr lang="pt-BR" dirty="0" smtClean="0"/>
              <a:t> estrutura de dados:</a:t>
            </a:r>
          </a:p>
          <a:p>
            <a:endParaRPr lang="pt-BR" altLang="en-US" noProof="0" dirty="0" smtClean="0"/>
          </a:p>
          <a:p>
            <a:endParaRPr lang="pt-BR" altLang="en-US" dirty="0" smtClean="0"/>
          </a:p>
          <a:p>
            <a:endParaRPr lang="pt-BR" altLang="en-US" noProof="0" dirty="0" smtClean="0"/>
          </a:p>
          <a:p>
            <a:endParaRPr lang="pt-BR" altLang="en-US" dirty="0" smtClean="0"/>
          </a:p>
          <a:p>
            <a:endParaRPr lang="pt-BR" altLang="en-US" dirty="0" smtClean="0"/>
          </a:p>
          <a:p>
            <a:r>
              <a:rPr lang="pt-BR" altLang="en-US" dirty="0" smtClean="0"/>
              <a:t>N</a:t>
            </a:r>
            <a:r>
              <a:rPr lang="pt-BR" altLang="en-US" noProof="0" dirty="0" err="1" smtClean="0"/>
              <a:t>ão</a:t>
            </a:r>
            <a:r>
              <a:rPr lang="pt-BR" altLang="en-US" noProof="0" dirty="0" smtClean="0"/>
              <a:t> deixa claro que estas variáveis estão </a:t>
            </a:r>
            <a:r>
              <a:rPr lang="pt-BR" altLang="en-US" noProof="0" dirty="0" smtClean="0"/>
              <a:t>conectadas</a:t>
            </a:r>
            <a:endParaRPr lang="pt-BR" altLang="en-US" noProof="0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2514600"/>
            <a:ext cx="2057400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pt-BR" altLang="en-US" noProof="0" dirty="0" smtClean="0"/>
              <a:t>Importância de Estruturas de Dados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S</a:t>
            </a:r>
            <a:r>
              <a:rPr lang="pt-BR" dirty="0" smtClean="0"/>
              <a:t>erve para agrupar diversas variáveis dentro de um único contexto:</a:t>
            </a:r>
          </a:p>
          <a:p>
            <a:endParaRPr lang="pt-BR" altLang="en-US" noProof="0" dirty="0" smtClean="0"/>
          </a:p>
          <a:p>
            <a:endParaRPr lang="pt-BR" altLang="en-US" dirty="0" smtClean="0"/>
          </a:p>
          <a:p>
            <a:endParaRPr lang="pt-BR" altLang="en-US" noProof="0" dirty="0" smtClean="0"/>
          </a:p>
          <a:p>
            <a:endParaRPr lang="pt-BR" altLang="en-US" dirty="0" smtClean="0"/>
          </a:p>
          <a:p>
            <a:r>
              <a:rPr lang="pt-BR" dirty="0"/>
              <a:t>E</a:t>
            </a:r>
            <a:r>
              <a:rPr lang="pt-BR" dirty="0" smtClean="0"/>
              <a:t>strutura </a:t>
            </a:r>
            <a:r>
              <a:rPr lang="pt-BR" i="1" dirty="0" smtClean="0"/>
              <a:t>Ponto2D</a:t>
            </a:r>
            <a:r>
              <a:rPr lang="pt-BR" dirty="0" smtClean="0"/>
              <a:t> é um </a:t>
            </a:r>
            <a:r>
              <a:rPr lang="pt-BR" dirty="0" smtClean="0">
                <a:solidFill>
                  <a:schemeClr val="tx2"/>
                </a:solidFill>
              </a:rPr>
              <a:t>tipo</a:t>
            </a:r>
            <a:r>
              <a:rPr lang="pt-BR" dirty="0" smtClean="0"/>
              <a:t>. </a:t>
            </a:r>
          </a:p>
          <a:p>
            <a:r>
              <a:rPr lang="pt-BR" dirty="0" smtClean="0"/>
              <a:t>Declarar uma variável deste </a:t>
            </a:r>
            <a:r>
              <a:rPr lang="pt-BR" dirty="0" smtClean="0">
                <a:solidFill>
                  <a:schemeClr val="tx2"/>
                </a:solidFill>
              </a:rPr>
              <a:t>tipo</a:t>
            </a:r>
            <a:r>
              <a:rPr lang="pt-BR" dirty="0" smtClean="0"/>
              <a:t> da seguinte forma:</a:t>
            </a:r>
            <a:endParaRPr lang="pt-BR" altLang="en-US" noProof="0" dirty="0" smtClean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7000" y="2362200"/>
            <a:ext cx="3276600" cy="18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43200" y="5029200"/>
            <a:ext cx="3143250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Acessando Membros do Tipo Ponto</a:t>
            </a:r>
            <a:endParaRPr lang="pt-BR" altLang="en-US" noProof="0" dirty="0" smtClean="0"/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/>
              <a:t>O</a:t>
            </a:r>
            <a:r>
              <a:rPr lang="pt-BR" dirty="0" smtClean="0"/>
              <a:t>perador </a:t>
            </a:r>
            <a:r>
              <a:rPr lang="pt-BR" dirty="0" smtClean="0"/>
              <a:t>de acesso ( “.” ):</a:t>
            </a:r>
            <a:endParaRPr lang="pt-BR" altLang="en-US" noProof="0" dirty="0" smtClean="0"/>
          </a:p>
          <a:p>
            <a:endParaRPr lang="pt-BR" altLang="en-US" dirty="0" smtClean="0"/>
          </a:p>
          <a:p>
            <a:endParaRPr lang="pt-BR" altLang="en-US" noProof="0" dirty="0" smtClean="0"/>
          </a:p>
          <a:p>
            <a:endParaRPr lang="pt-BR" altLang="en-US" dirty="0" smtClean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2590800"/>
            <a:ext cx="3581400" cy="34961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tângulo 7"/>
          <p:cNvSpPr/>
          <p:nvPr/>
        </p:nvSpPr>
        <p:spPr>
          <a:xfrm>
            <a:off x="6019800" y="3276600"/>
            <a:ext cx="2895600" cy="1477328"/>
          </a:xfrm>
          <a:prstGeom prst="rect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pt-BR" b="1" dirty="0" smtClean="0">
                <a:solidFill>
                  <a:schemeClr val="bg1"/>
                </a:solidFill>
              </a:rPr>
              <a:t>O nome da variável do tipo </a:t>
            </a:r>
            <a:r>
              <a:rPr lang="pt-BR" b="1" dirty="0" err="1" smtClean="0">
                <a:solidFill>
                  <a:schemeClr val="bg1"/>
                </a:solidFill>
              </a:rPr>
              <a:t>struct</a:t>
            </a:r>
            <a:r>
              <a:rPr lang="pt-BR" b="1" dirty="0" smtClean="0">
                <a:solidFill>
                  <a:schemeClr val="bg1"/>
                </a:solidFill>
              </a:rPr>
              <a:t> deve vir antes do “.”</a:t>
            </a:r>
          </a:p>
          <a:p>
            <a:pPr algn="just"/>
            <a:endParaRPr lang="pt-BR" b="1" dirty="0" smtClean="0">
              <a:solidFill>
                <a:schemeClr val="bg1"/>
              </a:solidFill>
            </a:endParaRPr>
          </a:p>
          <a:p>
            <a:pPr algn="just"/>
            <a:r>
              <a:rPr lang="pt-BR" b="1" dirty="0" smtClean="0">
                <a:solidFill>
                  <a:schemeClr val="bg1"/>
                </a:solidFill>
              </a:rPr>
              <a:t>Após o “.” vem o nome do campo que será acessado.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1143000" y="6248400"/>
            <a:ext cx="548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8A2626"/>
                </a:solidFill>
              </a:rPr>
              <a:t>Forma geral: </a:t>
            </a:r>
            <a:r>
              <a:rPr lang="pt-BR" dirty="0" err="1" smtClean="0"/>
              <a:t>nome_variavel</a:t>
            </a:r>
            <a:r>
              <a:rPr lang="pt-BR" dirty="0" smtClean="0">
                <a:solidFill>
                  <a:srgbClr val="FF0000"/>
                </a:solidFill>
              </a:rPr>
              <a:t>.</a:t>
            </a:r>
            <a:r>
              <a:rPr lang="pt-BR" dirty="0" err="1" smtClean="0"/>
              <a:t>nome_do_campo</a:t>
            </a:r>
            <a:endParaRPr lang="pt-B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Exemplo:</a:t>
            </a:r>
            <a:endParaRPr lang="pt-BR" altLang="en-US" noProof="0" dirty="0" smtClean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1524000"/>
            <a:ext cx="7901979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48899</TotalTime>
  <Words>873</Words>
  <Application>Microsoft Macintosh PowerPoint</Application>
  <PresentationFormat>On-screen Show (4:3)</PresentationFormat>
  <Paragraphs>149</Paragraphs>
  <Slides>24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Tema do Office</vt:lpstr>
      <vt:lpstr>Equação</vt:lpstr>
      <vt:lpstr>Computação Eletrônica  Aula 08 – Estruturas de Dados</vt:lpstr>
      <vt:lpstr>Tipos de Dados Primitivos vs Estruturados</vt:lpstr>
      <vt:lpstr>Tipos de Dados Estruturados</vt:lpstr>
      <vt:lpstr>Definindo Estruturas de Dados</vt:lpstr>
      <vt:lpstr>Definindo Estruturas de Dados</vt:lpstr>
      <vt:lpstr>Importância de Estruturas de Dados</vt:lpstr>
      <vt:lpstr>Importância de Estruturas de Dados</vt:lpstr>
      <vt:lpstr>Acessando Membros do Tipo Ponto</vt:lpstr>
      <vt:lpstr>Exemplo:</vt:lpstr>
      <vt:lpstr>Onde Declarar um Tipo Estruturado?</vt:lpstr>
      <vt:lpstr>Inicializando Variáveis de Tipos Estruturados</vt:lpstr>
      <vt:lpstr>Atribuição de Estruturas</vt:lpstr>
      <vt:lpstr>Atribuição de Estruturas</vt:lpstr>
      <vt:lpstr>Outras Operações com Estruturas</vt:lpstr>
      <vt:lpstr>Outras Operações com Estruturas</vt:lpstr>
      <vt:lpstr>Usando typedef</vt:lpstr>
      <vt:lpstr>Usando typedef</vt:lpstr>
      <vt:lpstr>Passagem de Estruturas para Funções</vt:lpstr>
      <vt:lpstr>Retornando Estruturas </vt:lpstr>
      <vt:lpstr>Estruturas Aninhadas</vt:lpstr>
      <vt:lpstr>Exemplo: Ponto está dentro do Círculo?</vt:lpstr>
      <vt:lpstr>Vetores de Estruturas</vt:lpstr>
      <vt:lpstr>Atividade</vt:lpstr>
      <vt:lpstr>Atividade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Tomaz de Aquino dos Santos Junior</dc:creator>
  <cp:lastModifiedBy>Luciano</cp:lastModifiedBy>
  <cp:revision>1126</cp:revision>
  <dcterms:created xsi:type="dcterms:W3CDTF">2013-08-09T12:44:12Z</dcterms:created>
  <dcterms:modified xsi:type="dcterms:W3CDTF">2016-10-25T15:01:29Z</dcterms:modified>
</cp:coreProperties>
</file>